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7" r:id="rId3"/>
    <p:sldId id="267" r:id="rId4"/>
    <p:sldId id="268" r:id="rId5"/>
    <p:sldId id="265" r:id="rId6"/>
    <p:sldId id="266" r:id="rId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1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5716B6-0B3A-49B1-8289-CD38043D7D1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66FCAA-24F7-4AA0-ACC7-25C1FD4375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103AD2A-7884-4071-B65A-F1F5299C78D6}"/>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5" name="Marcador de pie de página 4">
            <a:extLst>
              <a:ext uri="{FF2B5EF4-FFF2-40B4-BE49-F238E27FC236}">
                <a16:creationId xmlns:a16="http://schemas.microsoft.com/office/drawing/2014/main" id="{32D4B6D8-09BD-4377-A63B-6F2DE50A338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EEB047-1AFD-4FF6-9ED6-2FED17612FCD}"/>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092279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211953-827E-421E-8940-666ED841FEDE}"/>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5BAD841-A372-4FFC-87B5-98250871750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FF076F7-4185-451F-932E-C1E2953AF3F5}"/>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5" name="Marcador de pie de página 4">
            <a:extLst>
              <a:ext uri="{FF2B5EF4-FFF2-40B4-BE49-F238E27FC236}">
                <a16:creationId xmlns:a16="http://schemas.microsoft.com/office/drawing/2014/main" id="{06990C51-E5A1-469A-AA90-3FF29A3C72C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E4F5076-C476-45F2-8445-C455E94BD544}"/>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403290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94C3645-8ED0-422D-BB2E-3E9557B88CB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A38B49E-0599-45B4-A411-16884B9805F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1F82DD9-E606-4847-A1E2-BDE4CC3E07F8}"/>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5" name="Marcador de pie de página 4">
            <a:extLst>
              <a:ext uri="{FF2B5EF4-FFF2-40B4-BE49-F238E27FC236}">
                <a16:creationId xmlns:a16="http://schemas.microsoft.com/office/drawing/2014/main" id="{69F0B714-E45D-4D83-A5A9-D5F03EB69A2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75A7200-4002-4BAD-B0A2-E3012DAE2C6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696339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3B645F-E23F-4366-B988-BF2D887DDA9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A6867BF-6690-4D82-BD50-6062D48B9DF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D3D719-134D-4FEC-A5B5-C38489B71CF0}"/>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5" name="Marcador de pie de página 4">
            <a:extLst>
              <a:ext uri="{FF2B5EF4-FFF2-40B4-BE49-F238E27FC236}">
                <a16:creationId xmlns:a16="http://schemas.microsoft.com/office/drawing/2014/main" id="{01881E0F-F9F9-4CC8-9E2A-84B503FD203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D458A0E-9FBE-4A98-A478-9F42EDC0DA2E}"/>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830021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9C304D-0509-43B6-8AD0-F55CB88A5C1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D9A233E-BC54-42BF-91C0-08542BC449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7BAECAAC-4F33-4178-BEFD-5D1DB7ED3B90}"/>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5" name="Marcador de pie de página 4">
            <a:extLst>
              <a:ext uri="{FF2B5EF4-FFF2-40B4-BE49-F238E27FC236}">
                <a16:creationId xmlns:a16="http://schemas.microsoft.com/office/drawing/2014/main" id="{A0F977FA-5316-4F67-864E-632DF656E7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E22D827-739D-48FF-A20D-46CD22C2D518}"/>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762234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3FABA8-0251-45CC-BA0F-E36DB42C63F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09B0EB8-4AD8-48ED-8EF7-8299FECFF31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2E1F80F0-7802-498A-9F1B-DA80BD8EC1F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8513932-9841-4F6A-9954-C6A63054A184}"/>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6" name="Marcador de pie de página 5">
            <a:extLst>
              <a:ext uri="{FF2B5EF4-FFF2-40B4-BE49-F238E27FC236}">
                <a16:creationId xmlns:a16="http://schemas.microsoft.com/office/drawing/2014/main" id="{A1676B3D-CB2F-4165-877D-344E0D8BC90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43BEAF2-3B72-426F-AF8E-7BA21899BDAF}"/>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18077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A4396-C8EF-41DD-92FA-5D0E1EFAFF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F75DB7B-1EC8-4070-B1BB-308D1AA14E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5737E6B-6001-4D45-B4BD-2679859304D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0BF9D7-DA58-46BF-9315-074BDA34C2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166833E-5AB1-4279-AD43-9F294AB9AA1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E06B050-1AC2-4C62-9AAA-E6788611917E}"/>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8" name="Marcador de pie de página 7">
            <a:extLst>
              <a:ext uri="{FF2B5EF4-FFF2-40B4-BE49-F238E27FC236}">
                <a16:creationId xmlns:a16="http://schemas.microsoft.com/office/drawing/2014/main" id="{5FC00769-1851-4FFF-ABBE-7460968299A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CBB1264F-F4EA-408A-A0C6-640CFE52CAA4}"/>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286052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76E78A-018E-4DC4-9467-3D6263605F44}"/>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1F04544-577D-4CD2-9764-C6FD792F56FE}"/>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4" name="Marcador de pie de página 3">
            <a:extLst>
              <a:ext uri="{FF2B5EF4-FFF2-40B4-BE49-F238E27FC236}">
                <a16:creationId xmlns:a16="http://schemas.microsoft.com/office/drawing/2014/main" id="{14E0DBB8-FD40-4DF5-A8F0-E4D91BEE0775}"/>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DB50198-C310-4AA0-B54E-B5B5DD6E58DC}"/>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5130768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421211B-0BA9-4C6C-9240-E24F7778F768}"/>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3" name="Marcador de pie de página 2">
            <a:extLst>
              <a:ext uri="{FF2B5EF4-FFF2-40B4-BE49-F238E27FC236}">
                <a16:creationId xmlns:a16="http://schemas.microsoft.com/office/drawing/2014/main" id="{7B5413E4-93B4-4300-BECC-912AC801A8CF}"/>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8D3F64D7-B7AE-453E-8358-FDACE4139102}"/>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1495086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681A99-D239-44BC-9F8A-C4DC1CD13B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B530522-CC34-4552-8E03-75C2D9DB8F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F6098477-8F74-4DB0-AF09-30BDDE5AE1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3877CC3-DD7B-4D22-86D8-6FC509479F33}"/>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6" name="Marcador de pie de página 5">
            <a:extLst>
              <a:ext uri="{FF2B5EF4-FFF2-40B4-BE49-F238E27FC236}">
                <a16:creationId xmlns:a16="http://schemas.microsoft.com/office/drawing/2014/main" id="{68913276-4F16-443D-A765-C1903BB7DAE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7F1AECB-0796-4AC0-9E7F-3E5FA85AB56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776671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DFCC44-1E52-4BB1-8481-530BDEE892A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1CB51B94-FE21-4F8D-B7DF-69B2ABC7D3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1821714-78D6-4BE8-B53B-DCFA065232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8C897B0-2D52-4FCC-97F4-D987B1B9521D}"/>
              </a:ext>
            </a:extLst>
          </p:cNvPr>
          <p:cNvSpPr>
            <a:spLocks noGrp="1"/>
          </p:cNvSpPr>
          <p:nvPr>
            <p:ph type="dt" sz="half" idx="10"/>
          </p:nvPr>
        </p:nvSpPr>
        <p:spPr/>
        <p:txBody>
          <a:bodyPr/>
          <a:lstStyle/>
          <a:p>
            <a:fld id="{813D38B6-D84A-462A-9896-C7A1E57641A9}" type="datetimeFigureOut">
              <a:rPr lang="es-ES" smtClean="0"/>
              <a:t>27/11/2024</a:t>
            </a:fld>
            <a:endParaRPr lang="es-ES"/>
          </a:p>
        </p:txBody>
      </p:sp>
      <p:sp>
        <p:nvSpPr>
          <p:cNvPr id="6" name="Marcador de pie de página 5">
            <a:extLst>
              <a:ext uri="{FF2B5EF4-FFF2-40B4-BE49-F238E27FC236}">
                <a16:creationId xmlns:a16="http://schemas.microsoft.com/office/drawing/2014/main" id="{316BE80B-C4C7-4FD5-B261-8B00319371C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3A1DFA8-EC4C-4A45-8198-95AEAA4BCB19}"/>
              </a:ext>
            </a:extLst>
          </p:cNvPr>
          <p:cNvSpPr>
            <a:spLocks noGrp="1"/>
          </p:cNvSpPr>
          <p:nvPr>
            <p:ph type="sldNum" sz="quarter" idx="12"/>
          </p:nvPr>
        </p:nvSpPr>
        <p:spPr/>
        <p:txBody>
          <a:bodyPr/>
          <a:lstStyle/>
          <a:p>
            <a:fld id="{AD7C2375-6C59-4BF8-AB72-2AC10AD24DFF}" type="slidenum">
              <a:rPr lang="es-ES" smtClean="0"/>
              <a:t>‹Nº›</a:t>
            </a:fld>
            <a:endParaRPr lang="es-ES"/>
          </a:p>
        </p:txBody>
      </p:sp>
    </p:spTree>
    <p:extLst>
      <p:ext uri="{BB962C8B-B14F-4D97-AF65-F5344CB8AC3E}">
        <p14:creationId xmlns:p14="http://schemas.microsoft.com/office/powerpoint/2010/main" val="3066647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9020929-2543-4988-A091-9F3B23B7C3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E4D074C-F330-48FF-838B-3C3EF84E4C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ECC43BC-18C2-4C3B-A892-33DDC16E97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3D38B6-D84A-462A-9896-C7A1E57641A9}" type="datetimeFigureOut">
              <a:rPr lang="es-ES" smtClean="0"/>
              <a:t>27/11/2024</a:t>
            </a:fld>
            <a:endParaRPr lang="es-ES"/>
          </a:p>
        </p:txBody>
      </p:sp>
      <p:sp>
        <p:nvSpPr>
          <p:cNvPr id="5" name="Marcador de pie de página 4">
            <a:extLst>
              <a:ext uri="{FF2B5EF4-FFF2-40B4-BE49-F238E27FC236}">
                <a16:creationId xmlns:a16="http://schemas.microsoft.com/office/drawing/2014/main" id="{88D26265-9B14-43DA-936D-BC51B37DAF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6AF9C4FF-665A-4AC9-BEE9-1CB5BBBC86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C2375-6C59-4BF8-AB72-2AC10AD24DFF}" type="slidenum">
              <a:rPr lang="es-ES" smtClean="0"/>
              <a:t>‹Nº›</a:t>
            </a:fld>
            <a:endParaRPr lang="es-ES"/>
          </a:p>
        </p:txBody>
      </p:sp>
    </p:spTree>
    <p:extLst>
      <p:ext uri="{BB962C8B-B14F-4D97-AF65-F5344CB8AC3E}">
        <p14:creationId xmlns:p14="http://schemas.microsoft.com/office/powerpoint/2010/main" val="2961971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502536" y="6456061"/>
            <a:ext cx="1562541"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1.1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5592163"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CANVAS DE TENDENCIAS</a:t>
            </a:r>
          </a:p>
          <a:p>
            <a:r>
              <a:rPr lang="es-ES" sz="1400" dirty="0">
                <a:solidFill>
                  <a:schemeClr val="accent1">
                    <a:lumMod val="75000"/>
                  </a:schemeClr>
                </a:solidFill>
                <a:latin typeface="Arial Narrow" panose="020B0606020202030204" pitchFamily="34" charset="0"/>
                <a:cs typeface="Arial" panose="020B0604020202020204" pitchFamily="34" charset="0"/>
              </a:rPr>
              <a:t>Instrucciones para trabajar el formato para trabajar la aplicación de tendencias</a:t>
            </a:r>
            <a:endParaRPr lang="es-ES" dirty="0">
              <a:solidFill>
                <a:schemeClr val="accent1">
                  <a:lumMod val="75000"/>
                </a:schemeClr>
              </a:solidFill>
              <a:latin typeface="Arial Narrow" panose="020B0606020202030204" pitchFamily="34" charset="0"/>
              <a:cs typeface="Arial" panose="020B0604020202020204" pitchFamily="34" charset="0"/>
            </a:endParaRPr>
          </a:p>
        </p:txBody>
      </p:sp>
      <p:sp>
        <p:nvSpPr>
          <p:cNvPr id="2" name="CuadroTexto 1">
            <a:extLst>
              <a:ext uri="{FF2B5EF4-FFF2-40B4-BE49-F238E27FC236}">
                <a16:creationId xmlns:a16="http://schemas.microsoft.com/office/drawing/2014/main" id="{56CBF59C-7D7A-4698-9115-5CF095EB247F}"/>
              </a:ext>
            </a:extLst>
          </p:cNvPr>
          <p:cNvSpPr txBox="1"/>
          <p:nvPr/>
        </p:nvSpPr>
        <p:spPr>
          <a:xfrm>
            <a:off x="1095375" y="1200150"/>
            <a:ext cx="10134600" cy="4801314"/>
          </a:xfrm>
          <a:prstGeom prst="rect">
            <a:avLst/>
          </a:prstGeom>
          <a:noFill/>
        </p:spPr>
        <p:txBody>
          <a:bodyPr wrap="square" rtlCol="0">
            <a:spAutoFit/>
          </a:bodyPr>
          <a:lstStyle/>
          <a:p>
            <a:r>
              <a:rPr lang="es-ES" dirty="0">
                <a:latin typeface="Arial" panose="020B0604020202020204" pitchFamily="34" charset="0"/>
                <a:cs typeface="Arial" panose="020B0604020202020204" pitchFamily="34" charset="0"/>
              </a:rPr>
              <a:t>Una vez revisados los distintos informes de tendencias disponibles, la primera tarea será digerir la información que éstos presentan. De esta forma se busca comprender como las tendencias aportan al proceso de innovación, especialmente, en la búsqueda de inspiración y alternativas con visión de futuro.</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El primer paso es elegir entre 5 y 10 tendencias que aplican al negocio en cuestión. Por ejemplo, en el caso de este curso para Panamá en el sector agroindustrial, la tendencia que presenta FJORD sobre el “fin de la abundancia”, debería se una de las que se deben analizar por la pertinencia del tema y la producción que puede generar el campo.</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Una vez elegidas las tendencias más relevantes, se debe llenar una de las siguientes páginas, una por cada tendencia y se seguirán las instrucciones y ayudas que tienen cada uno de los campos. Es muy importante que quien llene la herramienta haga el esfuerzo de comprender de qué se trata la tendencia y explicarla con sus propias palabras, ya que este es el primer intento por analizar la naturaleza del impulsor de innovación.</a:t>
            </a:r>
          </a:p>
          <a:p>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En la plataforma encontrará un video de apoyo para saber cómo utilizar la herramienta.</a:t>
            </a:r>
          </a:p>
        </p:txBody>
      </p:sp>
    </p:spTree>
    <p:extLst>
      <p:ext uri="{BB962C8B-B14F-4D97-AF65-F5344CB8AC3E}">
        <p14:creationId xmlns:p14="http://schemas.microsoft.com/office/powerpoint/2010/main" val="1345171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502536" y="6456061"/>
            <a:ext cx="1562541" cy="307777"/>
          </a:xfrm>
          <a:prstGeom prst="rect">
            <a:avLst/>
          </a:prstGeom>
          <a:noFill/>
        </p:spPr>
        <p:txBody>
          <a:bodyPr wrap="square" rtlCol="0">
            <a:spAutoFit/>
          </a:bodyPr>
          <a:lstStyle/>
          <a:p>
            <a:pPr algn="r"/>
            <a:r>
              <a:rPr lang="es-ES" sz="1400" dirty="0">
                <a:solidFill>
                  <a:schemeClr val="accent1">
                    <a:lumMod val="75000"/>
                  </a:schemeClr>
                </a:solidFill>
                <a:latin typeface="Arial Narrow" panose="020B0606020202030204" pitchFamily="34" charset="0"/>
                <a:cs typeface="Arial" panose="020B0604020202020204" pitchFamily="34" charset="0"/>
              </a:rPr>
              <a:t>HERRAMIENTA 1.1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5592163" cy="615553"/>
          </a:xfrm>
          <a:prstGeom prst="rect">
            <a:avLst/>
          </a:prstGeom>
          <a:noFill/>
        </p:spPr>
        <p:txBody>
          <a:bodyPr wrap="square" rtlCol="0">
            <a:spAutoFit/>
          </a:bodyPr>
          <a:lstStyle/>
          <a:p>
            <a:r>
              <a:rPr lang="es-ES" sz="2000" b="1" dirty="0">
                <a:solidFill>
                  <a:schemeClr val="accent1">
                    <a:lumMod val="75000"/>
                  </a:schemeClr>
                </a:solidFill>
                <a:latin typeface="Arial Narrow" panose="020B0606020202030204" pitchFamily="34" charset="0"/>
                <a:cs typeface="Arial" panose="020B0604020202020204" pitchFamily="34" charset="0"/>
              </a:rPr>
              <a:t>CANVAS DE TENDENCIAS</a:t>
            </a:r>
          </a:p>
          <a:p>
            <a:r>
              <a:rPr lang="es-ES" sz="1400" dirty="0">
                <a:solidFill>
                  <a:schemeClr val="accent1">
                    <a:lumMod val="75000"/>
                  </a:schemeClr>
                </a:solidFill>
                <a:latin typeface="Arial Narrow" panose="020B0606020202030204" pitchFamily="34" charset="0"/>
                <a:cs typeface="Arial" panose="020B0604020202020204" pitchFamily="34" charset="0"/>
              </a:rPr>
              <a:t>Formato para trabajar la aplicación de tendencias</a:t>
            </a:r>
            <a:endParaRPr lang="es-ES" dirty="0">
              <a:solidFill>
                <a:schemeClr val="accent1">
                  <a:lumMod val="75000"/>
                </a:schemeClr>
              </a:solidFill>
              <a:latin typeface="Arial Narrow" panose="020B0606020202030204" pitchFamily="34" charset="0"/>
              <a:cs typeface="Arial" panose="020B0604020202020204" pitchFamily="34" charset="0"/>
            </a:endParaRPr>
          </a:p>
        </p:txBody>
      </p:sp>
      <p:sp>
        <p:nvSpPr>
          <p:cNvPr id="28" name="CuadroTexto 27">
            <a:extLst>
              <a:ext uri="{FF2B5EF4-FFF2-40B4-BE49-F238E27FC236}">
                <a16:creationId xmlns:a16="http://schemas.microsoft.com/office/drawing/2014/main" id="{6C97A17E-622B-4395-8BAE-031C24244F88}"/>
              </a:ext>
            </a:extLst>
          </p:cNvPr>
          <p:cNvSpPr txBox="1">
            <a:spLocks noGrp="1" noRot="1" noMove="1" noResize="1" noEditPoints="1" noAdjustHandles="1" noChangeArrowheads="1" noChangeShapeType="1"/>
          </p:cNvSpPr>
          <p:nvPr/>
        </p:nvSpPr>
        <p:spPr>
          <a:xfrm>
            <a:off x="126922" y="827534"/>
            <a:ext cx="2206975" cy="338554"/>
          </a:xfrm>
          <a:prstGeom prst="rect">
            <a:avLst/>
          </a:prstGeom>
          <a:noFill/>
        </p:spPr>
        <p:txBody>
          <a:bodyPr wrap="square" rtlCol="0">
            <a:spAutoFit/>
          </a:bodyPr>
          <a:lstStyle/>
          <a:p>
            <a:pPr algn="r"/>
            <a:r>
              <a:rPr lang="es-ES" sz="1600" b="1" dirty="0">
                <a:solidFill>
                  <a:srgbClr val="00B0F0"/>
                </a:solidFill>
                <a:latin typeface="Arial Narrow" panose="020B0606020202030204" pitchFamily="34" charset="0"/>
                <a:cs typeface="Arial" panose="020B0604020202020204" pitchFamily="34" charset="0"/>
              </a:rPr>
              <a:t>Nombre de la Tendencia:</a:t>
            </a:r>
            <a:endParaRPr lang="es-ES" sz="1400" b="1" dirty="0">
              <a:solidFill>
                <a:srgbClr val="00B0F0"/>
              </a:solidFill>
              <a:latin typeface="Arial Narrow" panose="020B0606020202030204" pitchFamily="34" charset="0"/>
              <a:cs typeface="Arial" panose="020B0604020202020204" pitchFamily="34" charset="0"/>
            </a:endParaRPr>
          </a:p>
        </p:txBody>
      </p:sp>
      <p:sp>
        <p:nvSpPr>
          <p:cNvPr id="29" name="CuadroTexto 28">
            <a:extLst>
              <a:ext uri="{FF2B5EF4-FFF2-40B4-BE49-F238E27FC236}">
                <a16:creationId xmlns:a16="http://schemas.microsoft.com/office/drawing/2014/main" id="{C75DB3DB-6204-498D-8C0D-B78C0E4AD97A}"/>
              </a:ext>
            </a:extLst>
          </p:cNvPr>
          <p:cNvSpPr txBox="1">
            <a:spLocks noGrp="1" noRot="1" noMove="1" noResize="1" noEditPoints="1" noAdjustHandles="1" noChangeArrowheads="1" noChangeShapeType="1"/>
          </p:cNvSpPr>
          <p:nvPr/>
        </p:nvSpPr>
        <p:spPr>
          <a:xfrm>
            <a:off x="2333897" y="827534"/>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r>
              <a:rPr lang="es-ES" sz="1400" dirty="0">
                <a:solidFill>
                  <a:schemeClr val="accent1">
                    <a:lumMod val="75000"/>
                  </a:schemeClr>
                </a:solidFill>
                <a:latin typeface="Arial" panose="020B0604020202020204" pitchFamily="34" charset="0"/>
                <a:cs typeface="Arial" panose="020B0604020202020204" pitchFamily="34" charset="0"/>
              </a:rPr>
              <a:t>Blue </a:t>
            </a:r>
            <a:r>
              <a:rPr lang="es-ES" sz="1400" dirty="0" err="1">
                <a:solidFill>
                  <a:schemeClr val="accent1">
                    <a:lumMod val="75000"/>
                  </a:schemeClr>
                </a:solidFill>
                <a:latin typeface="Arial" panose="020B0604020202020204" pitchFamily="34" charset="0"/>
                <a:cs typeface="Arial" panose="020B0604020202020204" pitchFamily="34" charset="0"/>
              </a:rPr>
              <a:t>zones</a:t>
            </a:r>
            <a:r>
              <a:rPr lang="es-ES" sz="1400" dirty="0">
                <a:solidFill>
                  <a:schemeClr val="accent1">
                    <a:lumMod val="75000"/>
                  </a:schemeClr>
                </a:solidFill>
                <a:latin typeface="Arial" panose="020B0604020202020204" pitchFamily="34" charset="0"/>
                <a:cs typeface="Arial" panose="020B0604020202020204" pitchFamily="34" charset="0"/>
              </a:rPr>
              <a:t> </a:t>
            </a:r>
            <a:r>
              <a:rPr lang="es-ES" sz="1400" dirty="0" err="1">
                <a:solidFill>
                  <a:schemeClr val="accent1">
                    <a:lumMod val="75000"/>
                  </a:schemeClr>
                </a:solidFill>
                <a:latin typeface="Arial" panose="020B0604020202020204" pitchFamily="34" charset="0"/>
                <a:cs typeface="Arial" panose="020B0604020202020204" pitchFamily="34" charset="0"/>
              </a:rPr>
              <a:t>diets</a:t>
            </a:r>
            <a:endParaRPr lang="es-ES" sz="1400" dirty="0">
              <a:solidFill>
                <a:schemeClr val="accent1">
                  <a:lumMod val="75000"/>
                </a:schemeClr>
              </a:solidFill>
              <a:latin typeface="Arial" panose="020B0604020202020204" pitchFamily="34" charset="0"/>
              <a:cs typeface="Arial" panose="020B0604020202020204" pitchFamily="34" charset="0"/>
            </a:endParaRPr>
          </a:p>
        </p:txBody>
      </p:sp>
      <p:sp>
        <p:nvSpPr>
          <p:cNvPr id="30" name="CuadroTexto 29">
            <a:extLst>
              <a:ext uri="{FF2B5EF4-FFF2-40B4-BE49-F238E27FC236}">
                <a16:creationId xmlns:a16="http://schemas.microsoft.com/office/drawing/2014/main" id="{6F6D8956-4F9C-4741-8272-44B02A0931A9}"/>
              </a:ext>
            </a:extLst>
          </p:cNvPr>
          <p:cNvSpPr txBox="1">
            <a:spLocks noGrp="1" noRot="1" noMove="1" noResize="1" noEditPoints="1" noAdjustHandles="1" noChangeArrowheads="1" noChangeShapeType="1"/>
          </p:cNvSpPr>
          <p:nvPr/>
        </p:nvSpPr>
        <p:spPr>
          <a:xfrm>
            <a:off x="126922" y="1221813"/>
            <a:ext cx="2206975" cy="338554"/>
          </a:xfrm>
          <a:prstGeom prst="rect">
            <a:avLst/>
          </a:prstGeom>
          <a:noFill/>
        </p:spPr>
        <p:txBody>
          <a:bodyPr wrap="square" rtlCol="0">
            <a:spAutoFit/>
          </a:bodyPr>
          <a:lstStyle/>
          <a:p>
            <a:pPr algn="r"/>
            <a:r>
              <a:rPr lang="es-ES" sz="1600" b="1" dirty="0">
                <a:solidFill>
                  <a:srgbClr val="00B0F0"/>
                </a:solidFill>
                <a:latin typeface="Arial Narrow" panose="020B0606020202030204" pitchFamily="34" charset="0"/>
                <a:cs typeface="Arial" panose="020B0604020202020204" pitchFamily="34" charset="0"/>
              </a:rPr>
              <a:t>Fuente o reporte:</a:t>
            </a:r>
            <a:endParaRPr lang="es-ES" sz="1400" b="1" dirty="0">
              <a:solidFill>
                <a:srgbClr val="00B0F0"/>
              </a:solidFill>
              <a:latin typeface="Arial Narrow" panose="020B0606020202030204" pitchFamily="34" charset="0"/>
              <a:cs typeface="Arial" panose="020B0604020202020204" pitchFamily="34" charset="0"/>
            </a:endParaRPr>
          </a:p>
        </p:txBody>
      </p:sp>
      <p:sp>
        <p:nvSpPr>
          <p:cNvPr id="31" name="CuadroTexto 30">
            <a:extLst>
              <a:ext uri="{FF2B5EF4-FFF2-40B4-BE49-F238E27FC236}">
                <a16:creationId xmlns:a16="http://schemas.microsoft.com/office/drawing/2014/main" id="{FDDCD9B0-4404-48F9-B93F-BBCFFE03453B}"/>
              </a:ext>
            </a:extLst>
          </p:cNvPr>
          <p:cNvSpPr txBox="1">
            <a:spLocks noGrp="1" noRot="1" noMove="1" noResize="1" noEditPoints="1" noAdjustHandles="1" noChangeArrowheads="1" noChangeShapeType="1"/>
          </p:cNvSpPr>
          <p:nvPr/>
        </p:nvSpPr>
        <p:spPr>
          <a:xfrm>
            <a:off x="2333897" y="1221813"/>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r>
              <a:rPr lang="es-ES" sz="1400" dirty="0">
                <a:solidFill>
                  <a:schemeClr val="accent1">
                    <a:lumMod val="75000"/>
                  </a:schemeClr>
                </a:solidFill>
                <a:latin typeface="Arial" panose="020B0604020202020204" pitchFamily="34" charset="0"/>
                <a:cs typeface="Arial" panose="020B0604020202020204" pitchFamily="34" charset="0"/>
              </a:rPr>
              <a:t>Future 100 2024</a:t>
            </a:r>
          </a:p>
        </p:txBody>
      </p:sp>
      <p:sp>
        <p:nvSpPr>
          <p:cNvPr id="32" name="CuadroTexto 31">
            <a:extLst>
              <a:ext uri="{FF2B5EF4-FFF2-40B4-BE49-F238E27FC236}">
                <a16:creationId xmlns:a16="http://schemas.microsoft.com/office/drawing/2014/main" id="{52FF3F06-D0B1-48E8-8E81-03847F9306C1}"/>
              </a:ext>
            </a:extLst>
          </p:cNvPr>
          <p:cNvSpPr txBox="1">
            <a:spLocks noGrp="1" noRot="1" noMove="1" noResize="1" noEditPoints="1" noAdjustHandles="1" noChangeArrowheads="1" noChangeShapeType="1"/>
          </p:cNvSpPr>
          <p:nvPr/>
        </p:nvSpPr>
        <p:spPr>
          <a:xfrm>
            <a:off x="6096000" y="1994061"/>
            <a:ext cx="5969077" cy="2232000"/>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endParaRPr lang="es-ES" sz="1400" dirty="0">
              <a:solidFill>
                <a:schemeClr val="accent1">
                  <a:lumMod val="75000"/>
                </a:schemeClr>
              </a:solidFill>
              <a:latin typeface="Arial" panose="020B0604020202020204" pitchFamily="34" charset="0"/>
              <a:cs typeface="Arial" panose="020B0604020202020204" pitchFamily="34" charset="0"/>
            </a:endParaRPr>
          </a:p>
        </p:txBody>
      </p:sp>
      <p:sp>
        <p:nvSpPr>
          <p:cNvPr id="33" name="CuadroTexto 32">
            <a:extLst>
              <a:ext uri="{FF2B5EF4-FFF2-40B4-BE49-F238E27FC236}">
                <a16:creationId xmlns:a16="http://schemas.microsoft.com/office/drawing/2014/main" id="{0EFCDB00-0DFD-4923-B2EA-60A9960009F9}"/>
              </a:ext>
            </a:extLst>
          </p:cNvPr>
          <p:cNvSpPr txBox="1">
            <a:spLocks noGrp="1" noRot="1" noMove="1" noResize="1" noEditPoints="1" noAdjustHandles="1" noChangeArrowheads="1" noChangeShapeType="1"/>
          </p:cNvSpPr>
          <p:nvPr/>
        </p:nvSpPr>
        <p:spPr>
          <a:xfrm>
            <a:off x="235130" y="1994061"/>
            <a:ext cx="5669281" cy="2232000"/>
          </a:xfrm>
          <a:prstGeom prst="rect">
            <a:avLst/>
          </a:prstGeom>
          <a:solidFill>
            <a:schemeClr val="accent1">
              <a:lumMod val="20000"/>
              <a:lumOff val="80000"/>
            </a:schemeClr>
          </a:solidFill>
          <a:ln w="6350">
            <a:solidFill>
              <a:schemeClr val="accent1">
                <a:lumMod val="75000"/>
              </a:schemeClr>
            </a:solidFill>
          </a:ln>
        </p:spPr>
        <p:txBody>
          <a:bodyPr wrap="square" rtlCol="0">
            <a:noAutofit/>
          </a:bodyPr>
          <a:lstStyle/>
          <a:p>
            <a:r>
              <a:rPr lang="es-ES" sz="1400" dirty="0">
                <a:solidFill>
                  <a:schemeClr val="accent1">
                    <a:lumMod val="75000"/>
                  </a:schemeClr>
                </a:solidFill>
                <a:latin typeface="Arial" panose="020B0604020202020204" pitchFamily="34" charset="0"/>
                <a:cs typeface="Arial" panose="020B0604020202020204" pitchFamily="34" charset="0"/>
              </a:rPr>
              <a:t>La importancia de las blue </a:t>
            </a:r>
            <a:r>
              <a:rPr lang="es-ES" sz="1400" dirty="0" err="1">
                <a:solidFill>
                  <a:schemeClr val="accent1">
                    <a:lumMod val="75000"/>
                  </a:schemeClr>
                </a:solidFill>
                <a:latin typeface="Arial" panose="020B0604020202020204" pitchFamily="34" charset="0"/>
                <a:cs typeface="Arial" panose="020B0604020202020204" pitchFamily="34" charset="0"/>
              </a:rPr>
              <a:t>zones</a:t>
            </a:r>
            <a:r>
              <a:rPr lang="es-ES" sz="1400" dirty="0">
                <a:solidFill>
                  <a:schemeClr val="accent1">
                    <a:lumMod val="75000"/>
                  </a:schemeClr>
                </a:solidFill>
                <a:latin typeface="Arial" panose="020B0604020202020204" pitchFamily="34" charset="0"/>
                <a:cs typeface="Arial" panose="020B0604020202020204" pitchFamily="34" charset="0"/>
              </a:rPr>
              <a:t> como sitios en los que las personas están viviendo más tiempo y se estudia el tipo de alimentación que hacen.</a:t>
            </a:r>
          </a:p>
        </p:txBody>
      </p:sp>
      <p:sp>
        <p:nvSpPr>
          <p:cNvPr id="34" name="CuadroTexto 33">
            <a:extLst>
              <a:ext uri="{FF2B5EF4-FFF2-40B4-BE49-F238E27FC236}">
                <a16:creationId xmlns:a16="http://schemas.microsoft.com/office/drawing/2014/main" id="{D1A58986-ABD5-440F-AF9C-C48E11744D17}"/>
              </a:ext>
            </a:extLst>
          </p:cNvPr>
          <p:cNvSpPr txBox="1">
            <a:spLocks noGrp="1" noRot="1" noMove="1" noResize="1" noEditPoints="1" noAdjustHandles="1" noChangeArrowheads="1" noChangeShapeType="1"/>
          </p:cNvSpPr>
          <p:nvPr/>
        </p:nvSpPr>
        <p:spPr>
          <a:xfrm>
            <a:off x="235130" y="1646869"/>
            <a:ext cx="5669281" cy="307777"/>
          </a:xfrm>
          <a:prstGeom prst="rect">
            <a:avLst/>
          </a:prstGeom>
          <a:noFill/>
        </p:spPr>
        <p:txBody>
          <a:bodyPr wrap="square" rtlCol="0">
            <a:spAutoFit/>
          </a:bodyPr>
          <a:lstStyle/>
          <a:p>
            <a:r>
              <a:rPr lang="es-ES" sz="1400" b="1" dirty="0">
                <a:solidFill>
                  <a:srgbClr val="00B0F0"/>
                </a:solidFill>
                <a:latin typeface="Arial Narrow" panose="020B0606020202030204" pitchFamily="34" charset="0"/>
                <a:cs typeface="Arial" panose="020B0604020202020204" pitchFamily="34" charset="0"/>
              </a:rPr>
              <a:t>Descripción general de la tendencia: </a:t>
            </a:r>
            <a:r>
              <a:rPr lang="es-ES" sz="1200" dirty="0">
                <a:solidFill>
                  <a:srgbClr val="00B0F0"/>
                </a:solidFill>
                <a:latin typeface="Arial Narrow" panose="020B0606020202030204" pitchFamily="34" charset="0"/>
                <a:cs typeface="Arial" panose="020B0604020202020204" pitchFamily="34" charset="0"/>
              </a:rPr>
              <a:t>En sus palabras, ¿de qué se trata la tendencia?</a:t>
            </a:r>
            <a:endParaRPr lang="es-ES" sz="1400" dirty="0">
              <a:solidFill>
                <a:srgbClr val="00B0F0"/>
              </a:solidFill>
              <a:latin typeface="Arial Narrow" panose="020B0606020202030204" pitchFamily="34" charset="0"/>
              <a:cs typeface="Arial" panose="020B0604020202020204" pitchFamily="34" charset="0"/>
            </a:endParaRPr>
          </a:p>
        </p:txBody>
      </p:sp>
      <p:sp>
        <p:nvSpPr>
          <p:cNvPr id="35" name="CuadroTexto 34">
            <a:extLst>
              <a:ext uri="{FF2B5EF4-FFF2-40B4-BE49-F238E27FC236}">
                <a16:creationId xmlns:a16="http://schemas.microsoft.com/office/drawing/2014/main" id="{653A49E4-DB8A-4B41-8C85-BED6CC926E39}"/>
              </a:ext>
            </a:extLst>
          </p:cNvPr>
          <p:cNvSpPr txBox="1">
            <a:spLocks noGrp="1" noRot="1" noMove="1" noResize="1" noEditPoints="1" noAdjustHandles="1" noChangeArrowheads="1" noChangeShapeType="1"/>
          </p:cNvSpPr>
          <p:nvPr/>
        </p:nvSpPr>
        <p:spPr>
          <a:xfrm>
            <a:off x="6096000" y="1646869"/>
            <a:ext cx="5969077" cy="307777"/>
          </a:xfrm>
          <a:prstGeom prst="rect">
            <a:avLst/>
          </a:prstGeom>
          <a:noFill/>
        </p:spPr>
        <p:txBody>
          <a:bodyPr wrap="square" rtlCol="0">
            <a:spAutoFit/>
          </a:bodyPr>
          <a:lstStyle/>
          <a:p>
            <a:r>
              <a:rPr lang="es-ES" sz="1400" b="1" dirty="0">
                <a:solidFill>
                  <a:srgbClr val="00B0F0"/>
                </a:solidFill>
                <a:latin typeface="Arial Narrow" panose="020B0606020202030204" pitchFamily="34" charset="0"/>
                <a:cs typeface="Arial" panose="020B0604020202020204" pitchFamily="34" charset="0"/>
              </a:rPr>
              <a:t>Factores que explican el fenómeno:</a:t>
            </a:r>
            <a:r>
              <a:rPr lang="es-ES" sz="1200" dirty="0">
                <a:solidFill>
                  <a:srgbClr val="00B0F0"/>
                </a:solidFill>
                <a:latin typeface="Arial Narrow" panose="020B0606020202030204" pitchFamily="34" charset="0"/>
                <a:cs typeface="Arial" panose="020B0604020202020204" pitchFamily="34" charset="0"/>
              </a:rPr>
              <a:t>¿Qué comportamiento o situaciones generan la tendencia?</a:t>
            </a:r>
            <a:endParaRPr lang="es-ES" sz="1400" dirty="0">
              <a:solidFill>
                <a:srgbClr val="00B0F0"/>
              </a:solidFill>
              <a:latin typeface="Arial Narrow" panose="020B0606020202030204" pitchFamily="34" charset="0"/>
              <a:cs typeface="Arial" panose="020B0604020202020204" pitchFamily="34" charset="0"/>
            </a:endParaRPr>
          </a:p>
        </p:txBody>
      </p:sp>
      <p:sp>
        <p:nvSpPr>
          <p:cNvPr id="37" name="CuadroTexto 36">
            <a:extLst>
              <a:ext uri="{FF2B5EF4-FFF2-40B4-BE49-F238E27FC236}">
                <a16:creationId xmlns:a16="http://schemas.microsoft.com/office/drawing/2014/main" id="{3D9051AA-C546-46A8-9599-9B1562A30694}"/>
              </a:ext>
            </a:extLst>
          </p:cNvPr>
          <p:cNvSpPr txBox="1">
            <a:spLocks noGrp="1" noRot="1" noMove="1" noResize="1" noEditPoints="1" noAdjustHandles="1" noChangeArrowheads="1" noChangeShapeType="1"/>
          </p:cNvSpPr>
          <p:nvPr/>
        </p:nvSpPr>
        <p:spPr>
          <a:xfrm>
            <a:off x="235131" y="4625999"/>
            <a:ext cx="260761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endParaRPr lang="es-ES" sz="1400" dirty="0">
              <a:solidFill>
                <a:schemeClr val="accent1">
                  <a:lumMod val="75000"/>
                </a:schemeClr>
              </a:solidFill>
              <a:latin typeface="Arial" panose="020B0604020202020204" pitchFamily="34" charset="0"/>
              <a:cs typeface="Arial" panose="020B0604020202020204" pitchFamily="34" charset="0"/>
            </a:endParaRPr>
          </a:p>
        </p:txBody>
      </p:sp>
      <p:sp>
        <p:nvSpPr>
          <p:cNvPr id="38" name="CuadroTexto 37">
            <a:extLst>
              <a:ext uri="{FF2B5EF4-FFF2-40B4-BE49-F238E27FC236}">
                <a16:creationId xmlns:a16="http://schemas.microsoft.com/office/drawing/2014/main" id="{A997E30B-0C34-42D7-9E73-D5C773AE3266}"/>
              </a:ext>
            </a:extLst>
          </p:cNvPr>
          <p:cNvSpPr txBox="1">
            <a:spLocks noGrp="1" noRot="1" noMove="1" noResize="1" noEditPoints="1" noAdjustHandles="1" noChangeArrowheads="1" noChangeShapeType="1"/>
          </p:cNvSpPr>
          <p:nvPr/>
        </p:nvSpPr>
        <p:spPr>
          <a:xfrm>
            <a:off x="235130" y="4278808"/>
            <a:ext cx="11829947" cy="307777"/>
          </a:xfrm>
          <a:prstGeom prst="rect">
            <a:avLst/>
          </a:prstGeom>
          <a:noFill/>
        </p:spPr>
        <p:txBody>
          <a:bodyPr wrap="square" rtlCol="0">
            <a:spAutoFit/>
          </a:bodyPr>
          <a:lstStyle/>
          <a:p>
            <a:r>
              <a:rPr lang="es-ES" sz="1400" b="1" dirty="0">
                <a:solidFill>
                  <a:srgbClr val="00B0F0"/>
                </a:solidFill>
                <a:latin typeface="Arial Narrow" panose="020B0606020202030204" pitchFamily="34" charset="0"/>
                <a:cs typeface="Arial" panose="020B0604020202020204" pitchFamily="34" charset="0"/>
              </a:rPr>
              <a:t>Ejemplos de productos, servicios, o manifestaciones que reflejan la tendencia: </a:t>
            </a:r>
            <a:r>
              <a:rPr lang="es-ES" sz="1200" dirty="0">
                <a:solidFill>
                  <a:srgbClr val="00B0F0"/>
                </a:solidFill>
                <a:latin typeface="Arial Narrow" panose="020B0606020202030204" pitchFamily="34" charset="0"/>
                <a:cs typeface="Arial" panose="020B0604020202020204" pitchFamily="34" charset="0"/>
              </a:rPr>
              <a:t>Puede describir con textos o agregar fotografías</a:t>
            </a:r>
            <a:endParaRPr lang="es-ES" sz="1400" dirty="0">
              <a:solidFill>
                <a:srgbClr val="00B0F0"/>
              </a:solidFill>
              <a:latin typeface="Arial Narrow" panose="020B0606020202030204" pitchFamily="34" charset="0"/>
              <a:cs typeface="Arial" panose="020B0604020202020204" pitchFamily="34" charset="0"/>
            </a:endParaRPr>
          </a:p>
        </p:txBody>
      </p:sp>
      <p:sp>
        <p:nvSpPr>
          <p:cNvPr id="40" name="CuadroTexto 39">
            <a:extLst>
              <a:ext uri="{FF2B5EF4-FFF2-40B4-BE49-F238E27FC236}">
                <a16:creationId xmlns:a16="http://schemas.microsoft.com/office/drawing/2014/main" id="{2D8F6410-7D8E-4EE6-852B-1D8809264E0D}"/>
              </a:ext>
            </a:extLst>
          </p:cNvPr>
          <p:cNvSpPr txBox="1">
            <a:spLocks noGrp="1" noRot="1" noMove="1" noResize="1" noEditPoints="1" noAdjustHandles="1" noChangeArrowheads="1" noChangeShapeType="1"/>
          </p:cNvSpPr>
          <p:nvPr/>
        </p:nvSpPr>
        <p:spPr>
          <a:xfrm>
            <a:off x="3023920" y="4625999"/>
            <a:ext cx="2892938" cy="1689075"/>
          </a:xfrm>
          <a:prstGeom prst="rect">
            <a:avLst/>
          </a:prstGeom>
          <a:noFill/>
          <a:ln w="6350">
            <a:solidFill>
              <a:schemeClr val="accent1">
                <a:lumMod val="75000"/>
              </a:schemeClr>
            </a:solidFill>
          </a:ln>
        </p:spPr>
        <p:txBody>
          <a:bodyPr wrap="none" rtlCol="0">
            <a:noAutofit/>
          </a:bodyPr>
          <a:lstStyle/>
          <a:p>
            <a:endParaRPr lang="es-ES" sz="1400" dirty="0">
              <a:solidFill>
                <a:schemeClr val="accent1">
                  <a:lumMod val="75000"/>
                </a:schemeClr>
              </a:solidFill>
              <a:latin typeface="Arial" panose="020B0604020202020204" pitchFamily="34" charset="0"/>
              <a:cs typeface="Arial" panose="020B0604020202020204" pitchFamily="34" charset="0"/>
            </a:endParaRPr>
          </a:p>
        </p:txBody>
      </p:sp>
      <p:sp>
        <p:nvSpPr>
          <p:cNvPr id="41" name="CuadroTexto 40">
            <a:extLst>
              <a:ext uri="{FF2B5EF4-FFF2-40B4-BE49-F238E27FC236}">
                <a16:creationId xmlns:a16="http://schemas.microsoft.com/office/drawing/2014/main" id="{BFF4F213-7D2C-42E9-8AD4-6C277034BDE8}"/>
              </a:ext>
            </a:extLst>
          </p:cNvPr>
          <p:cNvSpPr txBox="1">
            <a:spLocks noGrp="1" noRot="1" noMove="1" noResize="1" noEditPoints="1" noAdjustHandles="1" noChangeArrowheads="1" noChangeShapeType="1"/>
          </p:cNvSpPr>
          <p:nvPr/>
        </p:nvSpPr>
        <p:spPr>
          <a:xfrm>
            <a:off x="6098029" y="4625999"/>
            <a:ext cx="289293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endParaRPr lang="es-ES" sz="1400" dirty="0">
              <a:solidFill>
                <a:schemeClr val="accent1">
                  <a:lumMod val="75000"/>
                </a:schemeClr>
              </a:solidFill>
              <a:latin typeface="Arial" panose="020B0604020202020204" pitchFamily="34" charset="0"/>
              <a:cs typeface="Arial" panose="020B0604020202020204" pitchFamily="34" charset="0"/>
            </a:endParaRPr>
          </a:p>
        </p:txBody>
      </p:sp>
      <p:sp>
        <p:nvSpPr>
          <p:cNvPr id="42" name="CuadroTexto 41">
            <a:extLst>
              <a:ext uri="{FF2B5EF4-FFF2-40B4-BE49-F238E27FC236}">
                <a16:creationId xmlns:a16="http://schemas.microsoft.com/office/drawing/2014/main" id="{C9612C44-3091-4721-961F-526DECC850D6}"/>
              </a:ext>
            </a:extLst>
          </p:cNvPr>
          <p:cNvSpPr txBox="1">
            <a:spLocks noGrp="1" noRot="1" noMove="1" noResize="1" noEditPoints="1" noAdjustHandles="1" noChangeArrowheads="1" noChangeShapeType="1"/>
          </p:cNvSpPr>
          <p:nvPr/>
        </p:nvSpPr>
        <p:spPr>
          <a:xfrm>
            <a:off x="9172138" y="4625999"/>
            <a:ext cx="2892939"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endParaRPr lang="es-ES" sz="1400" dirty="0">
              <a:solidFill>
                <a:schemeClr val="accent1">
                  <a:lumMod val="75000"/>
                </a:schemeClr>
              </a:solidFill>
              <a:latin typeface="Arial" panose="020B0604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id="{58D5F3F3-3F2E-5882-4196-1E6E26A56977}"/>
              </a:ext>
            </a:extLst>
          </p:cNvPr>
          <p:cNvSpPr/>
          <p:nvPr/>
        </p:nvSpPr>
        <p:spPr>
          <a:xfrm>
            <a:off x="6234546" y="2086496"/>
            <a:ext cx="1255221" cy="1030778"/>
          </a:xfrm>
          <a:prstGeom prst="rect">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sz="1400" dirty="0">
                <a:solidFill>
                  <a:schemeClr val="tx1"/>
                </a:solidFill>
              </a:rPr>
              <a:t>Personas que viven mucho tiempo</a:t>
            </a:r>
          </a:p>
        </p:txBody>
      </p:sp>
      <p:sp>
        <p:nvSpPr>
          <p:cNvPr id="20" name="Rectángulo 19">
            <a:extLst>
              <a:ext uri="{FF2B5EF4-FFF2-40B4-BE49-F238E27FC236}">
                <a16:creationId xmlns:a16="http://schemas.microsoft.com/office/drawing/2014/main" id="{986CEF40-E6BD-EA81-27DE-BFAC339B9145}"/>
              </a:ext>
            </a:extLst>
          </p:cNvPr>
          <p:cNvSpPr/>
          <p:nvPr/>
        </p:nvSpPr>
        <p:spPr>
          <a:xfrm>
            <a:off x="7564455" y="2086496"/>
            <a:ext cx="1255221" cy="103077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s-ES" sz="1400" dirty="0">
                <a:solidFill>
                  <a:schemeClr val="tx1"/>
                </a:solidFill>
              </a:rPr>
              <a:t>Nuevas rutinas para los miembros de esta comunidad</a:t>
            </a:r>
          </a:p>
        </p:txBody>
      </p:sp>
      <p:pic>
        <p:nvPicPr>
          <p:cNvPr id="1026" name="Picture 2" descr="Nicoya Blue Zone Water – Virtual Buyers Trade Mission 2022 – Virtual Trade  Fair">
            <a:extLst>
              <a:ext uri="{FF2B5EF4-FFF2-40B4-BE49-F238E27FC236}">
                <a16:creationId xmlns:a16="http://schemas.microsoft.com/office/drawing/2014/main" id="{D24CCE6C-50D0-9F9F-93FC-9D369DC246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729" y="4639332"/>
            <a:ext cx="1647168" cy="164716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7C922AD6-AB2B-7B35-45F9-D951CCC4B7F1}"/>
              </a:ext>
            </a:extLst>
          </p:cNvPr>
          <p:cNvPicPr>
            <a:picLocks noChangeAspect="1"/>
          </p:cNvPicPr>
          <p:nvPr/>
        </p:nvPicPr>
        <p:blipFill rotWithShape="1">
          <a:blip r:embed="rId3"/>
          <a:srcRect l="53500" t="22752" r="19750" b="14182"/>
          <a:stretch/>
        </p:blipFill>
        <p:spPr>
          <a:xfrm>
            <a:off x="3796143" y="4671494"/>
            <a:ext cx="1205058" cy="1598084"/>
          </a:xfrm>
          <a:prstGeom prst="rect">
            <a:avLst/>
          </a:prstGeom>
        </p:spPr>
      </p:pic>
    </p:spTree>
    <p:extLst>
      <p:ext uri="{BB962C8B-B14F-4D97-AF65-F5344CB8AC3E}">
        <p14:creationId xmlns:p14="http://schemas.microsoft.com/office/powerpoint/2010/main" val="4019499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502536" y="6456061"/>
            <a:ext cx="1562541"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HERRAMIENTA 1.1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559216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CANVAS DE TENDENCIAS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Formato para trabajar la aplicación de tendencias</a:t>
            </a:r>
            <a:endParaRPr kumimoji="0" lang="es-ES" sz="18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endParaRPr>
          </a:p>
        </p:txBody>
      </p:sp>
      <p:sp>
        <p:nvSpPr>
          <p:cNvPr id="28" name="CuadroTexto 27">
            <a:extLst>
              <a:ext uri="{FF2B5EF4-FFF2-40B4-BE49-F238E27FC236}">
                <a16:creationId xmlns:a16="http://schemas.microsoft.com/office/drawing/2014/main" id="{6C97A17E-622B-4395-8BAE-031C24244F88}"/>
              </a:ext>
            </a:extLst>
          </p:cNvPr>
          <p:cNvSpPr txBox="1">
            <a:spLocks noGrp="1" noRot="1" noMove="1" noResize="1" noEditPoints="1" noAdjustHandles="1" noChangeArrowheads="1" noChangeShapeType="1"/>
          </p:cNvSpPr>
          <p:nvPr/>
        </p:nvSpPr>
        <p:spPr>
          <a:xfrm>
            <a:off x="126922" y="827534"/>
            <a:ext cx="220697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Nombre de la Tendencia:</a:t>
            </a:r>
            <a:endPar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29" name="CuadroTexto 28">
            <a:extLst>
              <a:ext uri="{FF2B5EF4-FFF2-40B4-BE49-F238E27FC236}">
                <a16:creationId xmlns:a16="http://schemas.microsoft.com/office/drawing/2014/main" id="{C75DB3DB-6204-498D-8C0D-B78C0E4AD97A}"/>
              </a:ext>
            </a:extLst>
          </p:cNvPr>
          <p:cNvSpPr txBox="1">
            <a:spLocks noGrp="1" noRot="1" noMove="1" noResize="1" noEditPoints="1" noAdjustHandles="1" noChangeArrowheads="1" noChangeShapeType="1"/>
          </p:cNvSpPr>
          <p:nvPr/>
        </p:nvSpPr>
        <p:spPr>
          <a:xfrm>
            <a:off x="2333897" y="827534"/>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0" name="CuadroTexto 29">
            <a:extLst>
              <a:ext uri="{FF2B5EF4-FFF2-40B4-BE49-F238E27FC236}">
                <a16:creationId xmlns:a16="http://schemas.microsoft.com/office/drawing/2014/main" id="{6F6D8956-4F9C-4741-8272-44B02A0931A9}"/>
              </a:ext>
            </a:extLst>
          </p:cNvPr>
          <p:cNvSpPr txBox="1">
            <a:spLocks noGrp="1" noRot="1" noMove="1" noResize="1" noEditPoints="1" noAdjustHandles="1" noChangeArrowheads="1" noChangeShapeType="1"/>
          </p:cNvSpPr>
          <p:nvPr/>
        </p:nvSpPr>
        <p:spPr>
          <a:xfrm>
            <a:off x="126922" y="1221813"/>
            <a:ext cx="220697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Fuente o reporte:</a:t>
            </a:r>
            <a:endPar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1" name="CuadroTexto 30">
            <a:extLst>
              <a:ext uri="{FF2B5EF4-FFF2-40B4-BE49-F238E27FC236}">
                <a16:creationId xmlns:a16="http://schemas.microsoft.com/office/drawing/2014/main" id="{FDDCD9B0-4404-48F9-B93F-BBCFFE03453B}"/>
              </a:ext>
            </a:extLst>
          </p:cNvPr>
          <p:cNvSpPr txBox="1">
            <a:spLocks noGrp="1" noRot="1" noMove="1" noResize="1" noEditPoints="1" noAdjustHandles="1" noChangeArrowheads="1" noChangeShapeType="1"/>
          </p:cNvSpPr>
          <p:nvPr/>
        </p:nvSpPr>
        <p:spPr>
          <a:xfrm>
            <a:off x="2333897" y="1221813"/>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2" name="CuadroTexto 31">
            <a:extLst>
              <a:ext uri="{FF2B5EF4-FFF2-40B4-BE49-F238E27FC236}">
                <a16:creationId xmlns:a16="http://schemas.microsoft.com/office/drawing/2014/main" id="{52FF3F06-D0B1-48E8-8E81-03847F9306C1}"/>
              </a:ext>
            </a:extLst>
          </p:cNvPr>
          <p:cNvSpPr txBox="1">
            <a:spLocks noGrp="1" noRot="1" noMove="1" noResize="1" noEditPoints="1" noAdjustHandles="1" noChangeArrowheads="1" noChangeShapeType="1"/>
          </p:cNvSpPr>
          <p:nvPr/>
        </p:nvSpPr>
        <p:spPr>
          <a:xfrm>
            <a:off x="6096000" y="1994061"/>
            <a:ext cx="5969077" cy="2232000"/>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3" name="CuadroTexto 32">
            <a:extLst>
              <a:ext uri="{FF2B5EF4-FFF2-40B4-BE49-F238E27FC236}">
                <a16:creationId xmlns:a16="http://schemas.microsoft.com/office/drawing/2014/main" id="{0EFCDB00-0DFD-4923-B2EA-60A9960009F9}"/>
              </a:ext>
            </a:extLst>
          </p:cNvPr>
          <p:cNvSpPr txBox="1">
            <a:spLocks noGrp="1" noRot="1" noMove="1" noResize="1" noEditPoints="1" noAdjustHandles="1" noChangeArrowheads="1" noChangeShapeType="1"/>
          </p:cNvSpPr>
          <p:nvPr/>
        </p:nvSpPr>
        <p:spPr>
          <a:xfrm>
            <a:off x="235130" y="1994061"/>
            <a:ext cx="5669281" cy="2232000"/>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4" name="CuadroTexto 33">
            <a:extLst>
              <a:ext uri="{FF2B5EF4-FFF2-40B4-BE49-F238E27FC236}">
                <a16:creationId xmlns:a16="http://schemas.microsoft.com/office/drawing/2014/main" id="{D1A58986-ABD5-440F-AF9C-C48E11744D17}"/>
              </a:ext>
            </a:extLst>
          </p:cNvPr>
          <p:cNvSpPr txBox="1">
            <a:spLocks noGrp="1" noRot="1" noMove="1" noResize="1" noEditPoints="1" noAdjustHandles="1" noChangeArrowheads="1" noChangeShapeType="1"/>
          </p:cNvSpPr>
          <p:nvPr/>
        </p:nvSpPr>
        <p:spPr>
          <a:xfrm>
            <a:off x="235130" y="1646869"/>
            <a:ext cx="566928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Descripción general de la tendencia: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En sus palabras, ¿de qué se trata la tendencia?</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5" name="CuadroTexto 34">
            <a:extLst>
              <a:ext uri="{FF2B5EF4-FFF2-40B4-BE49-F238E27FC236}">
                <a16:creationId xmlns:a16="http://schemas.microsoft.com/office/drawing/2014/main" id="{653A49E4-DB8A-4B41-8C85-BED6CC926E39}"/>
              </a:ext>
            </a:extLst>
          </p:cNvPr>
          <p:cNvSpPr txBox="1">
            <a:spLocks noGrp="1" noRot="1" noMove="1" noResize="1" noEditPoints="1" noAdjustHandles="1" noChangeArrowheads="1" noChangeShapeType="1"/>
          </p:cNvSpPr>
          <p:nvPr/>
        </p:nvSpPr>
        <p:spPr>
          <a:xfrm>
            <a:off x="6096000" y="1646869"/>
            <a:ext cx="596907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Factores que explican el fenómeno: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¿Qué comportamiento o situaciones general la tendencia?</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7" name="CuadroTexto 36">
            <a:extLst>
              <a:ext uri="{FF2B5EF4-FFF2-40B4-BE49-F238E27FC236}">
                <a16:creationId xmlns:a16="http://schemas.microsoft.com/office/drawing/2014/main" id="{3D9051AA-C546-46A8-9599-9B1562A30694}"/>
              </a:ext>
            </a:extLst>
          </p:cNvPr>
          <p:cNvSpPr txBox="1">
            <a:spLocks noGrp="1" noRot="1" noMove="1" noResize="1" noEditPoints="1" noAdjustHandles="1" noChangeArrowheads="1" noChangeShapeType="1"/>
          </p:cNvSpPr>
          <p:nvPr/>
        </p:nvSpPr>
        <p:spPr>
          <a:xfrm>
            <a:off x="235131" y="4625999"/>
            <a:ext cx="260761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8" name="CuadroTexto 37">
            <a:extLst>
              <a:ext uri="{FF2B5EF4-FFF2-40B4-BE49-F238E27FC236}">
                <a16:creationId xmlns:a16="http://schemas.microsoft.com/office/drawing/2014/main" id="{A997E30B-0C34-42D7-9E73-D5C773AE3266}"/>
              </a:ext>
            </a:extLst>
          </p:cNvPr>
          <p:cNvSpPr txBox="1">
            <a:spLocks noGrp="1" noRot="1" noMove="1" noResize="1" noEditPoints="1" noAdjustHandles="1" noChangeArrowheads="1" noChangeShapeType="1"/>
          </p:cNvSpPr>
          <p:nvPr/>
        </p:nvSpPr>
        <p:spPr>
          <a:xfrm>
            <a:off x="235130" y="4278808"/>
            <a:ext cx="118299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Ejemplos de productos, servicios, o manifestaciones que reflejan la tendencia: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Puede describir con textos o agregar fotografías</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40" name="CuadroTexto 39">
            <a:extLst>
              <a:ext uri="{FF2B5EF4-FFF2-40B4-BE49-F238E27FC236}">
                <a16:creationId xmlns:a16="http://schemas.microsoft.com/office/drawing/2014/main" id="{2D8F6410-7D8E-4EE6-852B-1D8809264E0D}"/>
              </a:ext>
            </a:extLst>
          </p:cNvPr>
          <p:cNvSpPr txBox="1">
            <a:spLocks noGrp="1" noRot="1" noMove="1" noResize="1" noEditPoints="1" noAdjustHandles="1" noChangeArrowheads="1" noChangeShapeType="1"/>
          </p:cNvSpPr>
          <p:nvPr/>
        </p:nvSpPr>
        <p:spPr>
          <a:xfrm>
            <a:off x="3023920" y="4625999"/>
            <a:ext cx="289293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41" name="CuadroTexto 40">
            <a:extLst>
              <a:ext uri="{FF2B5EF4-FFF2-40B4-BE49-F238E27FC236}">
                <a16:creationId xmlns:a16="http://schemas.microsoft.com/office/drawing/2014/main" id="{BFF4F213-7D2C-42E9-8AD4-6C277034BDE8}"/>
              </a:ext>
            </a:extLst>
          </p:cNvPr>
          <p:cNvSpPr txBox="1">
            <a:spLocks noGrp="1" noRot="1" noMove="1" noResize="1" noEditPoints="1" noAdjustHandles="1" noChangeArrowheads="1" noChangeShapeType="1"/>
          </p:cNvSpPr>
          <p:nvPr/>
        </p:nvSpPr>
        <p:spPr>
          <a:xfrm>
            <a:off x="6098029" y="4625999"/>
            <a:ext cx="289293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42" name="CuadroTexto 41">
            <a:extLst>
              <a:ext uri="{FF2B5EF4-FFF2-40B4-BE49-F238E27FC236}">
                <a16:creationId xmlns:a16="http://schemas.microsoft.com/office/drawing/2014/main" id="{C9612C44-3091-4721-961F-526DECC850D6}"/>
              </a:ext>
            </a:extLst>
          </p:cNvPr>
          <p:cNvSpPr txBox="1">
            <a:spLocks noGrp="1" noRot="1" noMove="1" noResize="1" noEditPoints="1" noAdjustHandles="1" noChangeArrowheads="1" noChangeShapeType="1"/>
          </p:cNvSpPr>
          <p:nvPr/>
        </p:nvSpPr>
        <p:spPr>
          <a:xfrm>
            <a:off x="9172138" y="4625999"/>
            <a:ext cx="2892939"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76376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502536" y="6456061"/>
            <a:ext cx="1562541"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HERRAMIENTA 1.1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559216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CANVAS DE TENDENCIAS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Formato para trabajar la aplicación de tendencias</a:t>
            </a:r>
            <a:endParaRPr kumimoji="0" lang="es-ES" sz="18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endParaRPr>
          </a:p>
        </p:txBody>
      </p:sp>
      <p:sp>
        <p:nvSpPr>
          <p:cNvPr id="28" name="CuadroTexto 27">
            <a:extLst>
              <a:ext uri="{FF2B5EF4-FFF2-40B4-BE49-F238E27FC236}">
                <a16:creationId xmlns:a16="http://schemas.microsoft.com/office/drawing/2014/main" id="{6C97A17E-622B-4395-8BAE-031C24244F88}"/>
              </a:ext>
            </a:extLst>
          </p:cNvPr>
          <p:cNvSpPr txBox="1">
            <a:spLocks noGrp="1" noRot="1" noMove="1" noResize="1" noEditPoints="1" noAdjustHandles="1" noChangeArrowheads="1" noChangeShapeType="1"/>
          </p:cNvSpPr>
          <p:nvPr/>
        </p:nvSpPr>
        <p:spPr>
          <a:xfrm>
            <a:off x="126922" y="827534"/>
            <a:ext cx="220697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Nombre de la Tendencia:</a:t>
            </a:r>
            <a:endPar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29" name="CuadroTexto 28">
            <a:extLst>
              <a:ext uri="{FF2B5EF4-FFF2-40B4-BE49-F238E27FC236}">
                <a16:creationId xmlns:a16="http://schemas.microsoft.com/office/drawing/2014/main" id="{C75DB3DB-6204-498D-8C0D-B78C0E4AD97A}"/>
              </a:ext>
            </a:extLst>
          </p:cNvPr>
          <p:cNvSpPr txBox="1">
            <a:spLocks noGrp="1" noRot="1" noMove="1" noResize="1" noEditPoints="1" noAdjustHandles="1" noChangeArrowheads="1" noChangeShapeType="1"/>
          </p:cNvSpPr>
          <p:nvPr/>
        </p:nvSpPr>
        <p:spPr>
          <a:xfrm>
            <a:off x="2333897" y="827534"/>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0" name="CuadroTexto 29">
            <a:extLst>
              <a:ext uri="{FF2B5EF4-FFF2-40B4-BE49-F238E27FC236}">
                <a16:creationId xmlns:a16="http://schemas.microsoft.com/office/drawing/2014/main" id="{6F6D8956-4F9C-4741-8272-44B02A0931A9}"/>
              </a:ext>
            </a:extLst>
          </p:cNvPr>
          <p:cNvSpPr txBox="1">
            <a:spLocks noGrp="1" noRot="1" noMove="1" noResize="1" noEditPoints="1" noAdjustHandles="1" noChangeArrowheads="1" noChangeShapeType="1"/>
          </p:cNvSpPr>
          <p:nvPr/>
        </p:nvSpPr>
        <p:spPr>
          <a:xfrm>
            <a:off x="126922" y="1221813"/>
            <a:ext cx="220697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Fuente o reporte:</a:t>
            </a:r>
            <a:endPar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1" name="CuadroTexto 30">
            <a:extLst>
              <a:ext uri="{FF2B5EF4-FFF2-40B4-BE49-F238E27FC236}">
                <a16:creationId xmlns:a16="http://schemas.microsoft.com/office/drawing/2014/main" id="{FDDCD9B0-4404-48F9-B93F-BBCFFE03453B}"/>
              </a:ext>
            </a:extLst>
          </p:cNvPr>
          <p:cNvSpPr txBox="1">
            <a:spLocks noGrp="1" noRot="1" noMove="1" noResize="1" noEditPoints="1" noAdjustHandles="1" noChangeArrowheads="1" noChangeShapeType="1"/>
          </p:cNvSpPr>
          <p:nvPr/>
        </p:nvSpPr>
        <p:spPr>
          <a:xfrm>
            <a:off x="2333897" y="1221813"/>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2" name="CuadroTexto 31">
            <a:extLst>
              <a:ext uri="{FF2B5EF4-FFF2-40B4-BE49-F238E27FC236}">
                <a16:creationId xmlns:a16="http://schemas.microsoft.com/office/drawing/2014/main" id="{52FF3F06-D0B1-48E8-8E81-03847F9306C1}"/>
              </a:ext>
            </a:extLst>
          </p:cNvPr>
          <p:cNvSpPr txBox="1">
            <a:spLocks noGrp="1" noRot="1" noMove="1" noResize="1" noEditPoints="1" noAdjustHandles="1" noChangeArrowheads="1" noChangeShapeType="1"/>
          </p:cNvSpPr>
          <p:nvPr/>
        </p:nvSpPr>
        <p:spPr>
          <a:xfrm>
            <a:off x="6096000" y="1994061"/>
            <a:ext cx="5969077" cy="2232000"/>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3" name="CuadroTexto 32">
            <a:extLst>
              <a:ext uri="{FF2B5EF4-FFF2-40B4-BE49-F238E27FC236}">
                <a16:creationId xmlns:a16="http://schemas.microsoft.com/office/drawing/2014/main" id="{0EFCDB00-0DFD-4923-B2EA-60A9960009F9}"/>
              </a:ext>
            </a:extLst>
          </p:cNvPr>
          <p:cNvSpPr txBox="1">
            <a:spLocks noGrp="1" noRot="1" noMove="1" noResize="1" noEditPoints="1" noAdjustHandles="1" noChangeArrowheads="1" noChangeShapeType="1"/>
          </p:cNvSpPr>
          <p:nvPr/>
        </p:nvSpPr>
        <p:spPr>
          <a:xfrm>
            <a:off x="235130" y="1994061"/>
            <a:ext cx="5669281" cy="2232000"/>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4" name="CuadroTexto 33">
            <a:extLst>
              <a:ext uri="{FF2B5EF4-FFF2-40B4-BE49-F238E27FC236}">
                <a16:creationId xmlns:a16="http://schemas.microsoft.com/office/drawing/2014/main" id="{D1A58986-ABD5-440F-AF9C-C48E11744D17}"/>
              </a:ext>
            </a:extLst>
          </p:cNvPr>
          <p:cNvSpPr txBox="1">
            <a:spLocks noGrp="1" noRot="1" noMove="1" noResize="1" noEditPoints="1" noAdjustHandles="1" noChangeArrowheads="1" noChangeShapeType="1"/>
          </p:cNvSpPr>
          <p:nvPr/>
        </p:nvSpPr>
        <p:spPr>
          <a:xfrm>
            <a:off x="235130" y="1646869"/>
            <a:ext cx="566928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Descripción general de la tendencia: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En sus palabras, ¿de qué se trata la tendencia?</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5" name="CuadroTexto 34">
            <a:extLst>
              <a:ext uri="{FF2B5EF4-FFF2-40B4-BE49-F238E27FC236}">
                <a16:creationId xmlns:a16="http://schemas.microsoft.com/office/drawing/2014/main" id="{653A49E4-DB8A-4B41-8C85-BED6CC926E39}"/>
              </a:ext>
            </a:extLst>
          </p:cNvPr>
          <p:cNvSpPr txBox="1">
            <a:spLocks noGrp="1" noRot="1" noMove="1" noResize="1" noEditPoints="1" noAdjustHandles="1" noChangeArrowheads="1" noChangeShapeType="1"/>
          </p:cNvSpPr>
          <p:nvPr/>
        </p:nvSpPr>
        <p:spPr>
          <a:xfrm>
            <a:off x="6096000" y="1646869"/>
            <a:ext cx="596907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Factores que explican el fenómeno: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¿Qué comportamiento o situaciones general la tendencia?</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7" name="CuadroTexto 36">
            <a:extLst>
              <a:ext uri="{FF2B5EF4-FFF2-40B4-BE49-F238E27FC236}">
                <a16:creationId xmlns:a16="http://schemas.microsoft.com/office/drawing/2014/main" id="{3D9051AA-C546-46A8-9599-9B1562A30694}"/>
              </a:ext>
            </a:extLst>
          </p:cNvPr>
          <p:cNvSpPr txBox="1">
            <a:spLocks noGrp="1" noRot="1" noMove="1" noResize="1" noEditPoints="1" noAdjustHandles="1" noChangeArrowheads="1" noChangeShapeType="1"/>
          </p:cNvSpPr>
          <p:nvPr/>
        </p:nvSpPr>
        <p:spPr>
          <a:xfrm>
            <a:off x="235131" y="4625999"/>
            <a:ext cx="260761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8" name="CuadroTexto 37">
            <a:extLst>
              <a:ext uri="{FF2B5EF4-FFF2-40B4-BE49-F238E27FC236}">
                <a16:creationId xmlns:a16="http://schemas.microsoft.com/office/drawing/2014/main" id="{A997E30B-0C34-42D7-9E73-D5C773AE3266}"/>
              </a:ext>
            </a:extLst>
          </p:cNvPr>
          <p:cNvSpPr txBox="1">
            <a:spLocks noGrp="1" noRot="1" noMove="1" noResize="1" noEditPoints="1" noAdjustHandles="1" noChangeArrowheads="1" noChangeShapeType="1"/>
          </p:cNvSpPr>
          <p:nvPr/>
        </p:nvSpPr>
        <p:spPr>
          <a:xfrm>
            <a:off x="235130" y="4278808"/>
            <a:ext cx="118299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Ejemplos de productos, servicios, o manifestaciones que reflejan la tendencia: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Puede describir con textos o agregar fotografías</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40" name="CuadroTexto 39">
            <a:extLst>
              <a:ext uri="{FF2B5EF4-FFF2-40B4-BE49-F238E27FC236}">
                <a16:creationId xmlns:a16="http://schemas.microsoft.com/office/drawing/2014/main" id="{2D8F6410-7D8E-4EE6-852B-1D8809264E0D}"/>
              </a:ext>
            </a:extLst>
          </p:cNvPr>
          <p:cNvSpPr txBox="1">
            <a:spLocks noGrp="1" noRot="1" noMove="1" noResize="1" noEditPoints="1" noAdjustHandles="1" noChangeArrowheads="1" noChangeShapeType="1"/>
          </p:cNvSpPr>
          <p:nvPr/>
        </p:nvSpPr>
        <p:spPr>
          <a:xfrm>
            <a:off x="3023920" y="4625999"/>
            <a:ext cx="289293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41" name="CuadroTexto 40">
            <a:extLst>
              <a:ext uri="{FF2B5EF4-FFF2-40B4-BE49-F238E27FC236}">
                <a16:creationId xmlns:a16="http://schemas.microsoft.com/office/drawing/2014/main" id="{BFF4F213-7D2C-42E9-8AD4-6C277034BDE8}"/>
              </a:ext>
            </a:extLst>
          </p:cNvPr>
          <p:cNvSpPr txBox="1">
            <a:spLocks noGrp="1" noRot="1" noMove="1" noResize="1" noEditPoints="1" noAdjustHandles="1" noChangeArrowheads="1" noChangeShapeType="1"/>
          </p:cNvSpPr>
          <p:nvPr/>
        </p:nvSpPr>
        <p:spPr>
          <a:xfrm>
            <a:off x="6098029" y="4625999"/>
            <a:ext cx="289293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42" name="CuadroTexto 41">
            <a:extLst>
              <a:ext uri="{FF2B5EF4-FFF2-40B4-BE49-F238E27FC236}">
                <a16:creationId xmlns:a16="http://schemas.microsoft.com/office/drawing/2014/main" id="{C9612C44-3091-4721-961F-526DECC850D6}"/>
              </a:ext>
            </a:extLst>
          </p:cNvPr>
          <p:cNvSpPr txBox="1">
            <a:spLocks noGrp="1" noRot="1" noMove="1" noResize="1" noEditPoints="1" noAdjustHandles="1" noChangeArrowheads="1" noChangeShapeType="1"/>
          </p:cNvSpPr>
          <p:nvPr/>
        </p:nvSpPr>
        <p:spPr>
          <a:xfrm>
            <a:off x="9172138" y="4625999"/>
            <a:ext cx="2892939"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2482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502536" y="6456061"/>
            <a:ext cx="1562541"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HERRAMIENTA 1.1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559216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CANVAS DE TENDENCIAS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Formato para trabajar la aplicación de tendencias</a:t>
            </a:r>
            <a:endParaRPr kumimoji="0" lang="es-ES" sz="18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endParaRPr>
          </a:p>
        </p:txBody>
      </p:sp>
      <p:sp>
        <p:nvSpPr>
          <p:cNvPr id="28" name="CuadroTexto 27">
            <a:extLst>
              <a:ext uri="{FF2B5EF4-FFF2-40B4-BE49-F238E27FC236}">
                <a16:creationId xmlns:a16="http://schemas.microsoft.com/office/drawing/2014/main" id="{6C97A17E-622B-4395-8BAE-031C24244F88}"/>
              </a:ext>
            </a:extLst>
          </p:cNvPr>
          <p:cNvSpPr txBox="1">
            <a:spLocks noGrp="1" noRot="1" noMove="1" noResize="1" noEditPoints="1" noAdjustHandles="1" noChangeArrowheads="1" noChangeShapeType="1"/>
          </p:cNvSpPr>
          <p:nvPr/>
        </p:nvSpPr>
        <p:spPr>
          <a:xfrm>
            <a:off x="126922" y="827534"/>
            <a:ext cx="220697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Nombre de la Tendencia:</a:t>
            </a:r>
            <a:endPar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29" name="CuadroTexto 28">
            <a:extLst>
              <a:ext uri="{FF2B5EF4-FFF2-40B4-BE49-F238E27FC236}">
                <a16:creationId xmlns:a16="http://schemas.microsoft.com/office/drawing/2014/main" id="{C75DB3DB-6204-498D-8C0D-B78C0E4AD97A}"/>
              </a:ext>
            </a:extLst>
          </p:cNvPr>
          <p:cNvSpPr txBox="1">
            <a:spLocks noGrp="1" noRot="1" noMove="1" noResize="1" noEditPoints="1" noAdjustHandles="1" noChangeArrowheads="1" noChangeShapeType="1"/>
          </p:cNvSpPr>
          <p:nvPr/>
        </p:nvSpPr>
        <p:spPr>
          <a:xfrm>
            <a:off x="2333897" y="827534"/>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0" name="CuadroTexto 29">
            <a:extLst>
              <a:ext uri="{FF2B5EF4-FFF2-40B4-BE49-F238E27FC236}">
                <a16:creationId xmlns:a16="http://schemas.microsoft.com/office/drawing/2014/main" id="{6F6D8956-4F9C-4741-8272-44B02A0931A9}"/>
              </a:ext>
            </a:extLst>
          </p:cNvPr>
          <p:cNvSpPr txBox="1">
            <a:spLocks noGrp="1" noRot="1" noMove="1" noResize="1" noEditPoints="1" noAdjustHandles="1" noChangeArrowheads="1" noChangeShapeType="1"/>
          </p:cNvSpPr>
          <p:nvPr/>
        </p:nvSpPr>
        <p:spPr>
          <a:xfrm>
            <a:off x="126922" y="1221813"/>
            <a:ext cx="220697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Fuente o reporte:</a:t>
            </a:r>
            <a:endPar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1" name="CuadroTexto 30">
            <a:extLst>
              <a:ext uri="{FF2B5EF4-FFF2-40B4-BE49-F238E27FC236}">
                <a16:creationId xmlns:a16="http://schemas.microsoft.com/office/drawing/2014/main" id="{FDDCD9B0-4404-48F9-B93F-BBCFFE03453B}"/>
              </a:ext>
            </a:extLst>
          </p:cNvPr>
          <p:cNvSpPr txBox="1">
            <a:spLocks noGrp="1" noRot="1" noMove="1" noResize="1" noEditPoints="1" noAdjustHandles="1" noChangeArrowheads="1" noChangeShapeType="1"/>
          </p:cNvSpPr>
          <p:nvPr/>
        </p:nvSpPr>
        <p:spPr>
          <a:xfrm>
            <a:off x="2333897" y="1221813"/>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2" name="CuadroTexto 31">
            <a:extLst>
              <a:ext uri="{FF2B5EF4-FFF2-40B4-BE49-F238E27FC236}">
                <a16:creationId xmlns:a16="http://schemas.microsoft.com/office/drawing/2014/main" id="{52FF3F06-D0B1-48E8-8E81-03847F9306C1}"/>
              </a:ext>
            </a:extLst>
          </p:cNvPr>
          <p:cNvSpPr txBox="1">
            <a:spLocks noGrp="1" noRot="1" noMove="1" noResize="1" noEditPoints="1" noAdjustHandles="1" noChangeArrowheads="1" noChangeShapeType="1"/>
          </p:cNvSpPr>
          <p:nvPr/>
        </p:nvSpPr>
        <p:spPr>
          <a:xfrm>
            <a:off x="6096000" y="1994061"/>
            <a:ext cx="5969077" cy="2232000"/>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3" name="CuadroTexto 32">
            <a:extLst>
              <a:ext uri="{FF2B5EF4-FFF2-40B4-BE49-F238E27FC236}">
                <a16:creationId xmlns:a16="http://schemas.microsoft.com/office/drawing/2014/main" id="{0EFCDB00-0DFD-4923-B2EA-60A9960009F9}"/>
              </a:ext>
            </a:extLst>
          </p:cNvPr>
          <p:cNvSpPr txBox="1">
            <a:spLocks noGrp="1" noRot="1" noMove="1" noResize="1" noEditPoints="1" noAdjustHandles="1" noChangeArrowheads="1" noChangeShapeType="1"/>
          </p:cNvSpPr>
          <p:nvPr/>
        </p:nvSpPr>
        <p:spPr>
          <a:xfrm>
            <a:off x="235130" y="1994061"/>
            <a:ext cx="5669281" cy="2232000"/>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4" name="CuadroTexto 33">
            <a:extLst>
              <a:ext uri="{FF2B5EF4-FFF2-40B4-BE49-F238E27FC236}">
                <a16:creationId xmlns:a16="http://schemas.microsoft.com/office/drawing/2014/main" id="{D1A58986-ABD5-440F-AF9C-C48E11744D17}"/>
              </a:ext>
            </a:extLst>
          </p:cNvPr>
          <p:cNvSpPr txBox="1">
            <a:spLocks noGrp="1" noRot="1" noMove="1" noResize="1" noEditPoints="1" noAdjustHandles="1" noChangeArrowheads="1" noChangeShapeType="1"/>
          </p:cNvSpPr>
          <p:nvPr/>
        </p:nvSpPr>
        <p:spPr>
          <a:xfrm>
            <a:off x="235130" y="1646869"/>
            <a:ext cx="566928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Descripción general de la tendencia: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En sus palabras, ¿de qué se trata la tendencia?</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5" name="CuadroTexto 34">
            <a:extLst>
              <a:ext uri="{FF2B5EF4-FFF2-40B4-BE49-F238E27FC236}">
                <a16:creationId xmlns:a16="http://schemas.microsoft.com/office/drawing/2014/main" id="{653A49E4-DB8A-4B41-8C85-BED6CC926E39}"/>
              </a:ext>
            </a:extLst>
          </p:cNvPr>
          <p:cNvSpPr txBox="1">
            <a:spLocks noGrp="1" noRot="1" noMove="1" noResize="1" noEditPoints="1" noAdjustHandles="1" noChangeArrowheads="1" noChangeShapeType="1"/>
          </p:cNvSpPr>
          <p:nvPr/>
        </p:nvSpPr>
        <p:spPr>
          <a:xfrm>
            <a:off x="6096000" y="1646869"/>
            <a:ext cx="596907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Factores que explican el fenómeno: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¿Qué comportamiento o situaciones general la tendencia?</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7" name="CuadroTexto 36">
            <a:extLst>
              <a:ext uri="{FF2B5EF4-FFF2-40B4-BE49-F238E27FC236}">
                <a16:creationId xmlns:a16="http://schemas.microsoft.com/office/drawing/2014/main" id="{3D9051AA-C546-46A8-9599-9B1562A30694}"/>
              </a:ext>
            </a:extLst>
          </p:cNvPr>
          <p:cNvSpPr txBox="1">
            <a:spLocks noGrp="1" noRot="1" noMove="1" noResize="1" noEditPoints="1" noAdjustHandles="1" noChangeArrowheads="1" noChangeShapeType="1"/>
          </p:cNvSpPr>
          <p:nvPr/>
        </p:nvSpPr>
        <p:spPr>
          <a:xfrm>
            <a:off x="235131" y="4625999"/>
            <a:ext cx="260761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8" name="CuadroTexto 37">
            <a:extLst>
              <a:ext uri="{FF2B5EF4-FFF2-40B4-BE49-F238E27FC236}">
                <a16:creationId xmlns:a16="http://schemas.microsoft.com/office/drawing/2014/main" id="{A997E30B-0C34-42D7-9E73-D5C773AE3266}"/>
              </a:ext>
            </a:extLst>
          </p:cNvPr>
          <p:cNvSpPr txBox="1">
            <a:spLocks noGrp="1" noRot="1" noMove="1" noResize="1" noEditPoints="1" noAdjustHandles="1" noChangeArrowheads="1" noChangeShapeType="1"/>
          </p:cNvSpPr>
          <p:nvPr/>
        </p:nvSpPr>
        <p:spPr>
          <a:xfrm>
            <a:off x="235130" y="4278808"/>
            <a:ext cx="118299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Ejemplos de productos, servicios, o manifestaciones que reflejan la tendencia: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Puede describir con textos o agregar fotografías</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40" name="CuadroTexto 39">
            <a:extLst>
              <a:ext uri="{FF2B5EF4-FFF2-40B4-BE49-F238E27FC236}">
                <a16:creationId xmlns:a16="http://schemas.microsoft.com/office/drawing/2014/main" id="{2D8F6410-7D8E-4EE6-852B-1D8809264E0D}"/>
              </a:ext>
            </a:extLst>
          </p:cNvPr>
          <p:cNvSpPr txBox="1">
            <a:spLocks noGrp="1" noRot="1" noMove="1" noResize="1" noEditPoints="1" noAdjustHandles="1" noChangeArrowheads="1" noChangeShapeType="1"/>
          </p:cNvSpPr>
          <p:nvPr/>
        </p:nvSpPr>
        <p:spPr>
          <a:xfrm>
            <a:off x="3023920" y="4625999"/>
            <a:ext cx="289293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41" name="CuadroTexto 40">
            <a:extLst>
              <a:ext uri="{FF2B5EF4-FFF2-40B4-BE49-F238E27FC236}">
                <a16:creationId xmlns:a16="http://schemas.microsoft.com/office/drawing/2014/main" id="{BFF4F213-7D2C-42E9-8AD4-6C277034BDE8}"/>
              </a:ext>
            </a:extLst>
          </p:cNvPr>
          <p:cNvSpPr txBox="1">
            <a:spLocks noGrp="1" noRot="1" noMove="1" noResize="1" noEditPoints="1" noAdjustHandles="1" noChangeArrowheads="1" noChangeShapeType="1"/>
          </p:cNvSpPr>
          <p:nvPr/>
        </p:nvSpPr>
        <p:spPr>
          <a:xfrm>
            <a:off x="6098029" y="4625999"/>
            <a:ext cx="289293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42" name="CuadroTexto 41">
            <a:extLst>
              <a:ext uri="{FF2B5EF4-FFF2-40B4-BE49-F238E27FC236}">
                <a16:creationId xmlns:a16="http://schemas.microsoft.com/office/drawing/2014/main" id="{C9612C44-3091-4721-961F-526DECC850D6}"/>
              </a:ext>
            </a:extLst>
          </p:cNvPr>
          <p:cNvSpPr txBox="1">
            <a:spLocks noGrp="1" noRot="1" noMove="1" noResize="1" noEditPoints="1" noAdjustHandles="1" noChangeArrowheads="1" noChangeShapeType="1"/>
          </p:cNvSpPr>
          <p:nvPr/>
        </p:nvSpPr>
        <p:spPr>
          <a:xfrm>
            <a:off x="9172138" y="4625999"/>
            <a:ext cx="2892939"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445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a:extLst>
              <a:ext uri="{FF2B5EF4-FFF2-40B4-BE49-F238E27FC236}">
                <a16:creationId xmlns:a16="http://schemas.microsoft.com/office/drawing/2014/main" id="{BD67CCD6-4133-4D8C-B76C-118A2B028F51}"/>
              </a:ext>
            </a:extLst>
          </p:cNvPr>
          <p:cNvSpPr txBox="1">
            <a:spLocks noGrp="1" noRot="1" noMove="1" noResize="1" noEditPoints="1" noAdjustHandles="1" noChangeArrowheads="1" noChangeShapeType="1"/>
          </p:cNvSpPr>
          <p:nvPr/>
        </p:nvSpPr>
        <p:spPr>
          <a:xfrm>
            <a:off x="10502536" y="6456061"/>
            <a:ext cx="1562541"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HERRAMIENTA 1.1</a:t>
            </a:r>
          </a:p>
        </p:txBody>
      </p:sp>
      <p:sp>
        <p:nvSpPr>
          <p:cNvPr id="21" name="CuadroTexto 20">
            <a:extLst>
              <a:ext uri="{FF2B5EF4-FFF2-40B4-BE49-F238E27FC236}">
                <a16:creationId xmlns:a16="http://schemas.microsoft.com/office/drawing/2014/main" id="{D43BF9F0-64E9-4DDF-B8E3-E8A9AFC4B95E}"/>
              </a:ext>
            </a:extLst>
          </p:cNvPr>
          <p:cNvSpPr txBox="1">
            <a:spLocks noGrp="1" noRot="1" noMove="1" noResize="1" noEditPoints="1" noAdjustHandles="1" noChangeArrowheads="1" noChangeShapeType="1"/>
          </p:cNvSpPr>
          <p:nvPr/>
        </p:nvSpPr>
        <p:spPr>
          <a:xfrm>
            <a:off x="126922" y="151606"/>
            <a:ext cx="5592163"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CANVAS DE TENDENCIAS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rPr>
              <a:t>Formato para trabajar la aplicación de tendencias</a:t>
            </a:r>
            <a:endParaRPr kumimoji="0" lang="es-ES" sz="18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Arial" panose="020B0604020202020204" pitchFamily="34" charset="0"/>
            </a:endParaRPr>
          </a:p>
        </p:txBody>
      </p:sp>
      <p:sp>
        <p:nvSpPr>
          <p:cNvPr id="28" name="CuadroTexto 27">
            <a:extLst>
              <a:ext uri="{FF2B5EF4-FFF2-40B4-BE49-F238E27FC236}">
                <a16:creationId xmlns:a16="http://schemas.microsoft.com/office/drawing/2014/main" id="{6C97A17E-622B-4395-8BAE-031C24244F88}"/>
              </a:ext>
            </a:extLst>
          </p:cNvPr>
          <p:cNvSpPr txBox="1">
            <a:spLocks noGrp="1" noRot="1" noMove="1" noResize="1" noEditPoints="1" noAdjustHandles="1" noChangeArrowheads="1" noChangeShapeType="1"/>
          </p:cNvSpPr>
          <p:nvPr/>
        </p:nvSpPr>
        <p:spPr>
          <a:xfrm>
            <a:off x="126922" y="827534"/>
            <a:ext cx="220697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Nombre de la Tendencia:</a:t>
            </a:r>
            <a:endPar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29" name="CuadroTexto 28">
            <a:extLst>
              <a:ext uri="{FF2B5EF4-FFF2-40B4-BE49-F238E27FC236}">
                <a16:creationId xmlns:a16="http://schemas.microsoft.com/office/drawing/2014/main" id="{C75DB3DB-6204-498D-8C0D-B78C0E4AD97A}"/>
              </a:ext>
            </a:extLst>
          </p:cNvPr>
          <p:cNvSpPr txBox="1">
            <a:spLocks noGrp="1" noRot="1" noMove="1" noResize="1" noEditPoints="1" noAdjustHandles="1" noChangeArrowheads="1" noChangeShapeType="1"/>
          </p:cNvSpPr>
          <p:nvPr/>
        </p:nvSpPr>
        <p:spPr>
          <a:xfrm>
            <a:off x="2333897" y="827534"/>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0" name="CuadroTexto 29">
            <a:extLst>
              <a:ext uri="{FF2B5EF4-FFF2-40B4-BE49-F238E27FC236}">
                <a16:creationId xmlns:a16="http://schemas.microsoft.com/office/drawing/2014/main" id="{6F6D8956-4F9C-4741-8272-44B02A0931A9}"/>
              </a:ext>
            </a:extLst>
          </p:cNvPr>
          <p:cNvSpPr txBox="1">
            <a:spLocks noGrp="1" noRot="1" noMove="1" noResize="1" noEditPoints="1" noAdjustHandles="1" noChangeArrowheads="1" noChangeShapeType="1"/>
          </p:cNvSpPr>
          <p:nvPr/>
        </p:nvSpPr>
        <p:spPr>
          <a:xfrm>
            <a:off x="126922" y="1221813"/>
            <a:ext cx="2206975" cy="33855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Fuente o reporte:</a:t>
            </a:r>
            <a:endPar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1" name="CuadroTexto 30">
            <a:extLst>
              <a:ext uri="{FF2B5EF4-FFF2-40B4-BE49-F238E27FC236}">
                <a16:creationId xmlns:a16="http://schemas.microsoft.com/office/drawing/2014/main" id="{FDDCD9B0-4404-48F9-B93F-BBCFFE03453B}"/>
              </a:ext>
            </a:extLst>
          </p:cNvPr>
          <p:cNvSpPr txBox="1">
            <a:spLocks noGrp="1" noRot="1" noMove="1" noResize="1" noEditPoints="1" noAdjustHandles="1" noChangeArrowheads="1" noChangeShapeType="1"/>
          </p:cNvSpPr>
          <p:nvPr/>
        </p:nvSpPr>
        <p:spPr>
          <a:xfrm>
            <a:off x="2333897" y="1221813"/>
            <a:ext cx="9731180" cy="307777"/>
          </a:xfrm>
          <a:prstGeom prst="rect">
            <a:avLst/>
          </a:prstGeom>
          <a:solidFill>
            <a:schemeClr val="accent1">
              <a:lumMod val="20000"/>
              <a:lumOff val="80000"/>
            </a:schemeClr>
          </a:solidFill>
          <a:ln w="6350">
            <a:solidFill>
              <a:schemeClr val="accent1">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2" name="CuadroTexto 31">
            <a:extLst>
              <a:ext uri="{FF2B5EF4-FFF2-40B4-BE49-F238E27FC236}">
                <a16:creationId xmlns:a16="http://schemas.microsoft.com/office/drawing/2014/main" id="{52FF3F06-D0B1-48E8-8E81-03847F9306C1}"/>
              </a:ext>
            </a:extLst>
          </p:cNvPr>
          <p:cNvSpPr txBox="1">
            <a:spLocks noGrp="1" noRot="1" noMove="1" noResize="1" noEditPoints="1" noAdjustHandles="1" noChangeArrowheads="1" noChangeShapeType="1"/>
          </p:cNvSpPr>
          <p:nvPr/>
        </p:nvSpPr>
        <p:spPr>
          <a:xfrm>
            <a:off x="6096000" y="1994061"/>
            <a:ext cx="5969077" cy="2232000"/>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3" name="CuadroTexto 32">
            <a:extLst>
              <a:ext uri="{FF2B5EF4-FFF2-40B4-BE49-F238E27FC236}">
                <a16:creationId xmlns:a16="http://schemas.microsoft.com/office/drawing/2014/main" id="{0EFCDB00-0DFD-4923-B2EA-60A9960009F9}"/>
              </a:ext>
            </a:extLst>
          </p:cNvPr>
          <p:cNvSpPr txBox="1">
            <a:spLocks noGrp="1" noRot="1" noMove="1" noResize="1" noEditPoints="1" noAdjustHandles="1" noChangeArrowheads="1" noChangeShapeType="1"/>
          </p:cNvSpPr>
          <p:nvPr/>
        </p:nvSpPr>
        <p:spPr>
          <a:xfrm>
            <a:off x="235130" y="1994061"/>
            <a:ext cx="5669281" cy="2232000"/>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4" name="CuadroTexto 33">
            <a:extLst>
              <a:ext uri="{FF2B5EF4-FFF2-40B4-BE49-F238E27FC236}">
                <a16:creationId xmlns:a16="http://schemas.microsoft.com/office/drawing/2014/main" id="{D1A58986-ABD5-440F-AF9C-C48E11744D17}"/>
              </a:ext>
            </a:extLst>
          </p:cNvPr>
          <p:cNvSpPr txBox="1">
            <a:spLocks noGrp="1" noRot="1" noMove="1" noResize="1" noEditPoints="1" noAdjustHandles="1" noChangeArrowheads="1" noChangeShapeType="1"/>
          </p:cNvSpPr>
          <p:nvPr/>
        </p:nvSpPr>
        <p:spPr>
          <a:xfrm>
            <a:off x="235130" y="1646869"/>
            <a:ext cx="566928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Descripción general de la tendencia: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En sus palabras, ¿de qué se trata la tendencia?</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5" name="CuadroTexto 34">
            <a:extLst>
              <a:ext uri="{FF2B5EF4-FFF2-40B4-BE49-F238E27FC236}">
                <a16:creationId xmlns:a16="http://schemas.microsoft.com/office/drawing/2014/main" id="{653A49E4-DB8A-4B41-8C85-BED6CC926E39}"/>
              </a:ext>
            </a:extLst>
          </p:cNvPr>
          <p:cNvSpPr txBox="1">
            <a:spLocks noGrp="1" noRot="1" noMove="1" noResize="1" noEditPoints="1" noAdjustHandles="1" noChangeArrowheads="1" noChangeShapeType="1"/>
          </p:cNvSpPr>
          <p:nvPr/>
        </p:nvSpPr>
        <p:spPr>
          <a:xfrm>
            <a:off x="6096000" y="1646869"/>
            <a:ext cx="596907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Factores que explican el fenómeno: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¿Qué comportamiento o situaciones general la tendencia?</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37" name="CuadroTexto 36">
            <a:extLst>
              <a:ext uri="{FF2B5EF4-FFF2-40B4-BE49-F238E27FC236}">
                <a16:creationId xmlns:a16="http://schemas.microsoft.com/office/drawing/2014/main" id="{3D9051AA-C546-46A8-9599-9B1562A30694}"/>
              </a:ext>
            </a:extLst>
          </p:cNvPr>
          <p:cNvSpPr txBox="1">
            <a:spLocks noGrp="1" noRot="1" noMove="1" noResize="1" noEditPoints="1" noAdjustHandles="1" noChangeArrowheads="1" noChangeShapeType="1"/>
          </p:cNvSpPr>
          <p:nvPr/>
        </p:nvSpPr>
        <p:spPr>
          <a:xfrm>
            <a:off x="235131" y="4625999"/>
            <a:ext cx="260761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38" name="CuadroTexto 37">
            <a:extLst>
              <a:ext uri="{FF2B5EF4-FFF2-40B4-BE49-F238E27FC236}">
                <a16:creationId xmlns:a16="http://schemas.microsoft.com/office/drawing/2014/main" id="{A997E30B-0C34-42D7-9E73-D5C773AE3266}"/>
              </a:ext>
            </a:extLst>
          </p:cNvPr>
          <p:cNvSpPr txBox="1">
            <a:spLocks noGrp="1" noRot="1" noMove="1" noResize="1" noEditPoints="1" noAdjustHandles="1" noChangeArrowheads="1" noChangeShapeType="1"/>
          </p:cNvSpPr>
          <p:nvPr/>
        </p:nvSpPr>
        <p:spPr>
          <a:xfrm>
            <a:off x="235130" y="4278808"/>
            <a:ext cx="118299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Ejemplos de productos, servicios, o manifestaciones que reflejan la tendencia: </a:t>
            </a:r>
            <a:r>
              <a:rPr kumimoji="0" lang="es-ES" sz="12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rPr>
              <a:t>Puede describir con textos o agregar fotografías</a:t>
            </a:r>
            <a:endParaRPr kumimoji="0" lang="es-ES" sz="1400" b="0" i="0" u="none" strike="noStrike" kern="1200" cap="none" spc="0" normalizeH="0" baseline="0" noProof="0" dirty="0">
              <a:ln>
                <a:noFill/>
              </a:ln>
              <a:solidFill>
                <a:srgbClr val="00B0F0"/>
              </a:solidFill>
              <a:effectLst/>
              <a:uLnTx/>
              <a:uFillTx/>
              <a:latin typeface="Arial Narrow" panose="020B0606020202030204" pitchFamily="34" charset="0"/>
              <a:ea typeface="+mn-ea"/>
              <a:cs typeface="Arial" panose="020B0604020202020204" pitchFamily="34" charset="0"/>
            </a:endParaRPr>
          </a:p>
        </p:txBody>
      </p:sp>
      <p:sp>
        <p:nvSpPr>
          <p:cNvPr id="40" name="CuadroTexto 39">
            <a:extLst>
              <a:ext uri="{FF2B5EF4-FFF2-40B4-BE49-F238E27FC236}">
                <a16:creationId xmlns:a16="http://schemas.microsoft.com/office/drawing/2014/main" id="{2D8F6410-7D8E-4EE6-852B-1D8809264E0D}"/>
              </a:ext>
            </a:extLst>
          </p:cNvPr>
          <p:cNvSpPr txBox="1">
            <a:spLocks noGrp="1" noRot="1" noMove="1" noResize="1" noEditPoints="1" noAdjustHandles="1" noChangeArrowheads="1" noChangeShapeType="1"/>
          </p:cNvSpPr>
          <p:nvPr/>
        </p:nvSpPr>
        <p:spPr>
          <a:xfrm>
            <a:off x="3023920" y="4625999"/>
            <a:ext cx="289293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41" name="CuadroTexto 40">
            <a:extLst>
              <a:ext uri="{FF2B5EF4-FFF2-40B4-BE49-F238E27FC236}">
                <a16:creationId xmlns:a16="http://schemas.microsoft.com/office/drawing/2014/main" id="{BFF4F213-7D2C-42E9-8AD4-6C277034BDE8}"/>
              </a:ext>
            </a:extLst>
          </p:cNvPr>
          <p:cNvSpPr txBox="1">
            <a:spLocks noGrp="1" noRot="1" noMove="1" noResize="1" noEditPoints="1" noAdjustHandles="1" noChangeArrowheads="1" noChangeShapeType="1"/>
          </p:cNvSpPr>
          <p:nvPr/>
        </p:nvSpPr>
        <p:spPr>
          <a:xfrm>
            <a:off x="6098029" y="4625999"/>
            <a:ext cx="2892938"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
        <p:nvSpPr>
          <p:cNvPr id="42" name="CuadroTexto 41">
            <a:extLst>
              <a:ext uri="{FF2B5EF4-FFF2-40B4-BE49-F238E27FC236}">
                <a16:creationId xmlns:a16="http://schemas.microsoft.com/office/drawing/2014/main" id="{C9612C44-3091-4721-961F-526DECC850D6}"/>
              </a:ext>
            </a:extLst>
          </p:cNvPr>
          <p:cNvSpPr txBox="1">
            <a:spLocks noGrp="1" noRot="1" noMove="1" noResize="1" noEditPoints="1" noAdjustHandles="1" noChangeArrowheads="1" noChangeShapeType="1"/>
          </p:cNvSpPr>
          <p:nvPr/>
        </p:nvSpPr>
        <p:spPr>
          <a:xfrm>
            <a:off x="9172138" y="4625999"/>
            <a:ext cx="2892939" cy="1689075"/>
          </a:xfrm>
          <a:prstGeom prst="rect">
            <a:avLst/>
          </a:prstGeom>
          <a:solidFill>
            <a:schemeClr val="accent1">
              <a:lumMod val="20000"/>
              <a:lumOff val="80000"/>
            </a:schemeClr>
          </a:solidFill>
          <a:ln w="6350">
            <a:solidFill>
              <a:schemeClr val="accent1">
                <a:lumMod val="75000"/>
              </a:schemeClr>
            </a:solidFill>
          </a:ln>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4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8492383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643</Words>
  <Application>Microsoft Office PowerPoint</Application>
  <PresentationFormat>Panorámica</PresentationFormat>
  <Paragraphs>55</Paragraphs>
  <Slides>6</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6</vt:i4>
      </vt:variant>
    </vt:vector>
  </HeadingPairs>
  <TitlesOfParts>
    <vt:vector size="11" baseType="lpstr">
      <vt:lpstr>Arial</vt:lpstr>
      <vt:lpstr>Arial Narrow</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Emilio Jiménez Ibáñez</dc:creator>
  <cp:lastModifiedBy>Emilio Jimenez</cp:lastModifiedBy>
  <cp:revision>8</cp:revision>
  <dcterms:created xsi:type="dcterms:W3CDTF">2022-04-06T06:23:14Z</dcterms:created>
  <dcterms:modified xsi:type="dcterms:W3CDTF">2024-11-28T01:50:10Z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dde0556-1f76-452e-9e94-03158f226e4e_Enabled">
    <vt:lpwstr>true</vt:lpwstr>
  </property>
  <property fmtid="{D5CDD505-2E9C-101B-9397-08002B2CF9AE}" pid="3" name="MSIP_Label_cdde0556-1f76-452e-9e94-03158f226e4e_SetDate">
    <vt:lpwstr>2022-04-06T06:23:14Z</vt:lpwstr>
  </property>
  <property fmtid="{D5CDD505-2E9C-101B-9397-08002B2CF9AE}" pid="4" name="MSIP_Label_cdde0556-1f76-452e-9e94-03158f226e4e_Method">
    <vt:lpwstr>Standard</vt:lpwstr>
  </property>
  <property fmtid="{D5CDD505-2E9C-101B-9397-08002B2CF9AE}" pid="5" name="MSIP_Label_cdde0556-1f76-452e-9e94-03158f226e4e_Name">
    <vt:lpwstr>Private</vt:lpwstr>
  </property>
  <property fmtid="{D5CDD505-2E9C-101B-9397-08002B2CF9AE}" pid="6" name="MSIP_Label_cdde0556-1f76-452e-9e94-03158f226e4e_SiteId">
    <vt:lpwstr>7015a19d-0dbb-4c31-8709-253cf07f631f</vt:lpwstr>
  </property>
  <property fmtid="{D5CDD505-2E9C-101B-9397-08002B2CF9AE}" pid="7" name="MSIP_Label_cdde0556-1f76-452e-9e94-03158f226e4e_ActionId">
    <vt:lpwstr>ce7e102c-251a-46d1-95f7-f947d730a6f6</vt:lpwstr>
  </property>
  <property fmtid="{D5CDD505-2E9C-101B-9397-08002B2CF9AE}" pid="8" name="MSIP_Label_cdde0556-1f76-452e-9e94-03158f226e4e_ContentBits">
    <vt:lpwstr>0</vt:lpwstr>
  </property>
</Properties>
</file>