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5716B6-0B3A-49B1-8289-CD38043D7D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66FCAA-24F7-4AA0-ACC7-25C1FD4375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03AD2A-7884-4071-B65A-F1F5299C7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D4B6D8-09BD-4377-A63B-6F2DE50A3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EEB047-1AFD-4FF6-9ED6-2FED17612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227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211953-827E-421E-8940-666ED841F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5BAD841-A372-4FFC-87B5-9825087175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F076F7-4185-451F-932E-C1E2953AF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990C51-E5A1-469A-AA90-3FF29A3C7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4F5076-C476-45F2-8445-C455E94BD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3290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94C3645-8ED0-422D-BB2E-3E9557B88C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A38B49E-0599-45B4-A411-16884B9805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F82DD9-E606-4847-A1E2-BDE4CC3E0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F0B714-E45D-4D83-A5A9-D5F03EB69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5A7200-4002-4BAD-B0A2-E3012DAE2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6339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3B645F-E23F-4366-B988-BF2D887DD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6867BF-6690-4D82-BD50-6062D48B9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D3D719-134D-4FEC-A5B5-C38489B71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881E0F-F9F9-4CC8-9E2A-84B503FD2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D458A0E-9FBE-4A98-A478-9F42EDC0D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0021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9C304D-0509-43B6-8AD0-F55CB88A5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D9A233E-BC54-42BF-91C0-08542BC44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AECAAC-4F33-4178-BEFD-5D1DB7ED3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F977FA-5316-4F67-864E-632DF656E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E22D827-739D-48FF-A20D-46CD22C2D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2234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3FABA8-0251-45CC-BA0F-E36DB42C6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9B0EB8-4AD8-48ED-8EF7-8299FECFF3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E1F80F0-7802-498A-9F1B-DA80BD8EC1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8513932-9841-4F6A-9954-C6A63054A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676B3D-CB2F-4165-877D-344E0D8BC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43BEAF2-3B72-426F-AF8E-7BA21899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077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3A4396-C8EF-41DD-92FA-5D0E1EFAF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75DB7B-1EC8-4070-B1BB-308D1AA14E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5737E6B-6001-4D45-B4BD-2679859304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30BF9D7-DA58-46BF-9315-074BDA34C2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166833E-5AB1-4279-AD43-9F294AB9AA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E06B050-1AC2-4C62-9AAA-E67886119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FC00769-1851-4FFF-ABBE-746096829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BB1264F-F4EA-408A-A0C6-640CFE52C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0523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76E78A-018E-4DC4-9467-3D6263605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1F04544-577D-4CD2-9764-C6FD792F5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4E0DBB8-FD40-4DF5-A8F0-E4D91BEE0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DB50198-C310-4AA0-B54E-B5B5DD6E5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3076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421211B-0BA9-4C6C-9240-E24F7778F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B5413E4-93B4-4300-BECC-912AC801A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D3F64D7-B7AE-453E-8358-FDACE4139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5086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681A99-D239-44BC-9F8A-C4DC1CD13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530522-CC34-4552-8E03-75C2D9DB8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6098477-8F74-4DB0-AF09-30BDDE5AE1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877CC3-DD7B-4D22-86D8-6FC509479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8913276-4F16-443D-A765-C1903BB7D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F1AECB-0796-4AC0-9E7F-3E5FA85AB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6671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DFCC44-1E52-4BB1-8481-530BDEE89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CB51B94-FE21-4F8D-B7DF-69B2ABC7D3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821714-78D6-4BE8-B53B-DCFA065232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8C897B0-2D52-4FCC-97F4-D987B1B95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16BE80B-C4C7-4FD5-B261-8B003193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3A1DFA8-EC4C-4A45-8198-95AEAA4BC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6647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9020929-2543-4988-A091-9F3B23B7C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4D074C-F330-48FF-838B-3C3EF84E4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CC43BC-18C2-4C3B-A892-33DDC16E97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D26265-9B14-43DA-936D-BC51B37DAF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F9C4FF-665A-4AC9-BEE9-1CB5BBBC86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1971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>
            <a:extLst>
              <a:ext uri="{FF2B5EF4-FFF2-40B4-BE49-F238E27FC236}">
                <a16:creationId xmlns:a16="http://schemas.microsoft.com/office/drawing/2014/main" id="{BD67CCD6-4133-4D8C-B76C-118A2B028F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02536" y="6456061"/>
            <a:ext cx="15625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HERRAMIENTA 1.2.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43BF9F0-64E9-4DDF-B8E3-E8A9AFC4B9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6922" y="151606"/>
            <a:ext cx="708377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DEFINICIÓN DE IMPULSORES</a:t>
            </a:r>
          </a:p>
          <a:p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Esta herramienta resume los hallazgos más importantes de la herramienta 1.1. </a:t>
            </a:r>
            <a:r>
              <a:rPr lang="es-ES" sz="1400" dirty="0" err="1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Canvas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de tendencias.</a:t>
            </a:r>
            <a:endParaRPr lang="es-ES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6CBF59C-7D7A-4698-9115-5CF095EB247F}"/>
              </a:ext>
            </a:extLst>
          </p:cNvPr>
          <p:cNvSpPr txBox="1"/>
          <p:nvPr/>
        </p:nvSpPr>
        <p:spPr>
          <a:xfrm>
            <a:off x="1095375" y="1200150"/>
            <a:ext cx="1013460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Revise el archivo de PowerPoint para que se familiarice con los elementos.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Visualice el video que lo acompaña para que entienda como usar la herramienta.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Tenga a mano los resultados de la herramienta 1.1.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Canvas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de tendencias.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Rellene cada una de las filas, en la columna FUENTE / ORIGEN detalle el nombre del informe de donde obtuvo la información, el grupo de tendencias y el subgrupo de tendencias.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En la columna de TENDENCIA ponga el nombre específico de la tendencia.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En la parte de IMPULSORES EXTENOS, priorice los impulsores externos a partir de la importancia o la pertinencia que considere. IE1 para los más importantes y pertinentes, IE5 para los que pueden esperar a ser implementados. En los cuadros que corresponda rellene con sus palabras cuál sería el impulsor o el hallazgo a tener en cuenta. 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Una vez las haya rellenado la información, guarde el archivo como un PDF.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Suba el documento PDF a la tarea.</a:t>
            </a:r>
          </a:p>
        </p:txBody>
      </p:sp>
    </p:spTree>
    <p:extLst>
      <p:ext uri="{BB962C8B-B14F-4D97-AF65-F5344CB8AC3E}">
        <p14:creationId xmlns:p14="http://schemas.microsoft.com/office/powerpoint/2010/main" val="1345171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>
            <a:extLst>
              <a:ext uri="{FF2B5EF4-FFF2-40B4-BE49-F238E27FC236}">
                <a16:creationId xmlns:a16="http://schemas.microsoft.com/office/drawing/2014/main" id="{BD67CCD6-4133-4D8C-B76C-118A2B028F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02536" y="6456061"/>
            <a:ext cx="15625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HERRAMIENTA 1.2.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43BF9F0-64E9-4DDF-B8E3-E8A9AFC4B9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6922" y="151606"/>
            <a:ext cx="692702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DEFINICIÓN DE IMPULSORES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Esta herramienta resume los hallazgos más importantes de la herramienta 1.1. </a:t>
            </a:r>
            <a:r>
              <a:rPr kumimoji="0" 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Canvas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 de tendencias.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9" name="Tabla 2">
            <a:extLst>
              <a:ext uri="{FF2B5EF4-FFF2-40B4-BE49-F238E27FC236}">
                <a16:creationId xmlns:a16="http://schemas.microsoft.com/office/drawing/2014/main" id="{C1240914-31D5-40E8-98F7-4C6708949C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2887949"/>
              </p:ext>
            </p:extLst>
          </p:nvPr>
        </p:nvGraphicFramePr>
        <p:xfrm>
          <a:off x="226423" y="931818"/>
          <a:ext cx="11728106" cy="54638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5954">
                  <a:extLst>
                    <a:ext uri="{9D8B030D-6E8A-4147-A177-3AD203B41FA5}">
                      <a16:colId xmlns:a16="http://schemas.microsoft.com/office/drawing/2014/main" val="2130571641"/>
                    </a:ext>
                  </a:extLst>
                </a:gridCol>
                <a:gridCol w="1149532">
                  <a:extLst>
                    <a:ext uri="{9D8B030D-6E8A-4147-A177-3AD203B41FA5}">
                      <a16:colId xmlns:a16="http://schemas.microsoft.com/office/drawing/2014/main" val="331201794"/>
                    </a:ext>
                  </a:extLst>
                </a:gridCol>
                <a:gridCol w="1840524">
                  <a:extLst>
                    <a:ext uri="{9D8B030D-6E8A-4147-A177-3AD203B41FA5}">
                      <a16:colId xmlns:a16="http://schemas.microsoft.com/office/drawing/2014/main" val="1444514277"/>
                    </a:ext>
                  </a:extLst>
                </a:gridCol>
                <a:gridCol w="1840524">
                  <a:extLst>
                    <a:ext uri="{9D8B030D-6E8A-4147-A177-3AD203B41FA5}">
                      <a16:colId xmlns:a16="http://schemas.microsoft.com/office/drawing/2014/main" val="248545998"/>
                    </a:ext>
                  </a:extLst>
                </a:gridCol>
                <a:gridCol w="1840524">
                  <a:extLst>
                    <a:ext uri="{9D8B030D-6E8A-4147-A177-3AD203B41FA5}">
                      <a16:colId xmlns:a16="http://schemas.microsoft.com/office/drawing/2014/main" val="2670524643"/>
                    </a:ext>
                  </a:extLst>
                </a:gridCol>
                <a:gridCol w="1840524">
                  <a:extLst>
                    <a:ext uri="{9D8B030D-6E8A-4147-A177-3AD203B41FA5}">
                      <a16:colId xmlns:a16="http://schemas.microsoft.com/office/drawing/2014/main" val="203429102"/>
                    </a:ext>
                  </a:extLst>
                </a:gridCol>
                <a:gridCol w="1840524">
                  <a:extLst>
                    <a:ext uri="{9D8B030D-6E8A-4147-A177-3AD203B41FA5}">
                      <a16:colId xmlns:a16="http://schemas.microsoft.com/office/drawing/2014/main" val="3307333897"/>
                    </a:ext>
                  </a:extLst>
                </a:gridCol>
              </a:tblGrid>
              <a:tr h="398234">
                <a:tc rowSpan="2"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rgbClr val="00B0F0"/>
                          </a:solidFill>
                          <a:latin typeface="Arial Narrow" panose="020B0606020202030204" pitchFamily="34" charset="0"/>
                        </a:rPr>
                        <a:t>FUENTE / ORIGEN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rgbClr val="00B0F0"/>
                          </a:solidFill>
                          <a:latin typeface="Arial Narrow" panose="020B0606020202030204" pitchFamily="34" charset="0"/>
                        </a:rPr>
                        <a:t>TENDENCIA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rgbClr val="00B0F0"/>
                          </a:solidFill>
                          <a:latin typeface="Arial Narrow" panose="020B0606020202030204" pitchFamily="34" charset="0"/>
                        </a:rPr>
                        <a:t>IMPULSORES EXTERNOS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9953711"/>
                  </a:ext>
                </a:extLst>
              </a:tr>
              <a:tr h="39823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rgbClr val="00B0F0"/>
                          </a:solidFill>
                          <a:latin typeface="Arial Narrow" panose="020B0606020202030204" pitchFamily="34" charset="0"/>
                        </a:rPr>
                        <a:t>IE1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rgbClr val="00B0F0"/>
                          </a:solidFill>
                          <a:latin typeface="Arial Narrow" panose="020B0606020202030204" pitchFamily="34" charset="0"/>
                        </a:rPr>
                        <a:t>IE2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rgbClr val="00B0F0"/>
                          </a:solidFill>
                          <a:latin typeface="Arial Narrow" panose="020B0606020202030204" pitchFamily="34" charset="0"/>
                        </a:rPr>
                        <a:t>IE3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rgbClr val="00B0F0"/>
                          </a:solidFill>
                          <a:latin typeface="Arial Narrow" panose="020B0606020202030204" pitchFamily="34" charset="0"/>
                        </a:rPr>
                        <a:t>IE4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rgbClr val="00B0F0"/>
                          </a:solidFill>
                          <a:latin typeface="Arial Narrow" panose="020B0606020202030204" pitchFamily="34" charset="0"/>
                        </a:rPr>
                        <a:t>IE5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3207884"/>
                  </a:ext>
                </a:extLst>
              </a:tr>
              <a:tr h="970696"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Arial Narrow" panose="020B0606020202030204" pitchFamily="34" charset="0"/>
                        </a:rPr>
                        <a:t>SDLI / DIGITALIZACIÓN / Transformación Digital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Arial Narrow" panose="020B0606020202030204" pitchFamily="34" charset="0"/>
                        </a:rPr>
                        <a:t>Nuevos modelos de negocio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0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dirty="0">
                          <a:latin typeface="Arial Narrow" panose="020B0606020202030204" pitchFamily="34" charset="0"/>
                        </a:rPr>
                        <a:t>Es posible que los usuarios estén demandando nuevos productos o materias primas que consumen a través de redes sociales (WhatsApp)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2099763"/>
                  </a:ext>
                </a:extLst>
              </a:tr>
              <a:tr h="970696"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latin typeface="Barlow Condensed" panose="00000506000000000000" pitchFamily="50" charset="0"/>
                        </a:rPr>
                        <a:t>SDLI / </a:t>
                      </a:r>
                      <a:r>
                        <a:rPr lang="es-ES" sz="1050" dirty="0" err="1">
                          <a:latin typeface="Barlow Condensed" panose="00000506000000000000" pitchFamily="50" charset="0"/>
                        </a:rPr>
                        <a:t>Slow</a:t>
                      </a:r>
                      <a:r>
                        <a:rPr lang="es-ES" sz="1050" dirty="0">
                          <a:latin typeface="Barlow Condensed" panose="00000506000000000000" pitchFamily="50" charset="0"/>
                        </a:rPr>
                        <a:t> </a:t>
                      </a:r>
                      <a:r>
                        <a:rPr lang="es-ES" sz="1050" dirty="0" err="1">
                          <a:latin typeface="Barlow Condensed" panose="00000506000000000000" pitchFamily="50" charset="0"/>
                        </a:rPr>
                        <a:t>life</a:t>
                      </a:r>
                      <a:r>
                        <a:rPr lang="es-ES" sz="1050" dirty="0">
                          <a:latin typeface="Barlow Condensed" panose="00000506000000000000" pitchFamily="50" charset="0"/>
                        </a:rPr>
                        <a:t> / Menos es más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latin typeface="Barlow Condensed" panose="00000506000000000000" pitchFamily="50" charset="0"/>
                        </a:rPr>
                        <a:t>Consumo austero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dirty="0">
                          <a:latin typeface="Arial Narrow" panose="020B0606020202030204" pitchFamily="34" charset="0"/>
                        </a:rPr>
                        <a:t>Los usuarios después de la pandemia son más conscientes de lo que consumen, intentan no comprar de más y aprovechar al máximo lo que compran.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8769599"/>
                  </a:ext>
                </a:extLst>
              </a:tr>
              <a:tr h="908669"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latin typeface="Barlow Condensed" panose="00000506000000000000" pitchFamily="50" charset="0"/>
                        </a:rPr>
                        <a:t>FJORD 2022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latin typeface="Barlow Condensed" panose="00000506000000000000" pitchFamily="50" charset="0"/>
                        </a:rPr>
                        <a:t>El fin de la abundancia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Arial Narrow" panose="020B0606020202030204" pitchFamily="34" charset="0"/>
                        </a:rPr>
                        <a:t>Los usuarios están queriendo comprar menos ropa, zapatos y muebles. Al mismo tiempo quieren consumir productos locales (km 0).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688796"/>
                  </a:ext>
                </a:extLst>
              </a:tr>
              <a:tr h="908669"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latin typeface="Barlow Condensed" panose="00000506000000000000" pitchFamily="50" charset="0"/>
                        </a:rPr>
                        <a:t>WT </a:t>
                      </a:r>
                      <a:r>
                        <a:rPr lang="es-ES" sz="1050" dirty="0" err="1">
                          <a:latin typeface="Barlow Condensed" panose="00000506000000000000" pitchFamily="50" charset="0"/>
                        </a:rPr>
                        <a:t>the</a:t>
                      </a:r>
                      <a:r>
                        <a:rPr lang="es-ES" sz="1050" dirty="0">
                          <a:latin typeface="Barlow Condensed" panose="00000506000000000000" pitchFamily="50" charset="0"/>
                        </a:rPr>
                        <a:t> future 100 2022 / </a:t>
                      </a:r>
                      <a:r>
                        <a:rPr lang="es-ES" sz="1050" dirty="0" err="1">
                          <a:latin typeface="Barlow Condensed" panose="00000506000000000000" pitchFamily="50" charset="0"/>
                        </a:rPr>
                        <a:t>Food</a:t>
                      </a:r>
                      <a:r>
                        <a:rPr lang="es-ES" sz="1050" dirty="0">
                          <a:latin typeface="Barlow Condensed" panose="00000506000000000000" pitchFamily="50" charset="0"/>
                        </a:rPr>
                        <a:t> &amp; </a:t>
                      </a:r>
                      <a:r>
                        <a:rPr lang="es-ES" sz="1050" dirty="0" err="1">
                          <a:latin typeface="Barlow Condensed" panose="00000506000000000000" pitchFamily="50" charset="0"/>
                        </a:rPr>
                        <a:t>Drink</a:t>
                      </a:r>
                      <a:endParaRPr lang="es-ES" sz="1050" dirty="0">
                        <a:latin typeface="Barlow Condensed" panose="00000506000000000000" pitchFamily="50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>
                          <a:latin typeface="Barlow Condensed" panose="00000506000000000000" pitchFamily="50" charset="0"/>
                        </a:rPr>
                        <a:t>Blue </a:t>
                      </a:r>
                      <a:r>
                        <a:rPr lang="es-ES" sz="1050" dirty="0" err="1">
                          <a:latin typeface="Barlow Condensed" panose="00000506000000000000" pitchFamily="50" charset="0"/>
                        </a:rPr>
                        <a:t>Zones</a:t>
                      </a:r>
                      <a:r>
                        <a:rPr lang="es-ES" sz="1050" dirty="0">
                          <a:latin typeface="Barlow Condensed" panose="00000506000000000000" pitchFamily="50" charset="0"/>
                        </a:rPr>
                        <a:t> </a:t>
                      </a:r>
                      <a:r>
                        <a:rPr lang="es-ES" sz="1050" dirty="0" err="1">
                          <a:latin typeface="Barlow Condensed" panose="00000506000000000000" pitchFamily="50" charset="0"/>
                        </a:rPr>
                        <a:t>diets</a:t>
                      </a:r>
                      <a:endParaRPr lang="es-ES" sz="1050" dirty="0">
                        <a:latin typeface="Barlow Condensed" panose="00000506000000000000" pitchFamily="50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0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>
                          <a:latin typeface="Arial Narrow" panose="020B0606020202030204" pitchFamily="34" charset="0"/>
                        </a:rPr>
                        <a:t>Los usuarios están buscando mejores formas de alimentarse y buscan estilos de vida más saludables para ser más longevos.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1664933"/>
                  </a:ext>
                </a:extLst>
              </a:tr>
              <a:tr h="90866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dirty="0">
                          <a:latin typeface="Barlow Condensed" panose="00000506000000000000" pitchFamily="50" charset="0"/>
                        </a:rPr>
                        <a:t>WT </a:t>
                      </a:r>
                      <a:r>
                        <a:rPr lang="es-ES" sz="1050" dirty="0" err="1">
                          <a:latin typeface="Barlow Condensed" panose="00000506000000000000" pitchFamily="50" charset="0"/>
                        </a:rPr>
                        <a:t>the</a:t>
                      </a:r>
                      <a:r>
                        <a:rPr lang="es-ES" sz="1050" dirty="0">
                          <a:latin typeface="Barlow Condensed" panose="00000506000000000000" pitchFamily="50" charset="0"/>
                        </a:rPr>
                        <a:t> future 100 2022 / Culture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50" dirty="0" err="1">
                          <a:latin typeface="Barlow Condensed" panose="00000506000000000000" pitchFamily="50" charset="0"/>
                        </a:rPr>
                        <a:t>Microforests</a:t>
                      </a:r>
                      <a:r>
                        <a:rPr lang="es-ES" sz="1050" dirty="0">
                          <a:latin typeface="Barlow Condensed" panose="00000506000000000000" pitchFamily="50" charset="0"/>
                        </a:rPr>
                        <a:t> (</a:t>
                      </a:r>
                      <a:r>
                        <a:rPr lang="es-ES" sz="1050" dirty="0" err="1">
                          <a:latin typeface="Barlow Condensed" panose="00000506000000000000" pitchFamily="50" charset="0"/>
                        </a:rPr>
                        <a:t>Microbosques</a:t>
                      </a:r>
                      <a:r>
                        <a:rPr lang="es-ES" sz="1050" dirty="0">
                          <a:latin typeface="Barlow Condensed" panose="00000506000000000000" pitchFamily="50" charset="0"/>
                        </a:rPr>
                        <a:t>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dirty="0">
                          <a:latin typeface="Arial Narrow" panose="020B0606020202030204" pitchFamily="34" charset="0"/>
                        </a:rPr>
                        <a:t>Las comunidades de vecinos y las ciudades están buscando reforestar sus barrios y edificios, esto puede traer oportunidades agrícolas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56663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94999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389</Words>
  <Application>Microsoft Office PowerPoint</Application>
  <PresentationFormat>Panorámica</PresentationFormat>
  <Paragraphs>37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Arial Narrow</vt:lpstr>
      <vt:lpstr>Barlow Condensed</vt:lpstr>
      <vt:lpstr>Calibri</vt:lpstr>
      <vt:lpstr>Calibri 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Emilio Jiménez Ibáñez</dc:creator>
  <cp:lastModifiedBy>Emilio Jiménez Ibáñez</cp:lastModifiedBy>
  <cp:revision>8</cp:revision>
  <dcterms:created xsi:type="dcterms:W3CDTF">2022-04-06T06:23:14Z</dcterms:created>
  <dcterms:modified xsi:type="dcterms:W3CDTF">2022-05-21T20:13:04Z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dde0556-1f76-452e-9e94-03158f226e4e_Enabled">
    <vt:lpwstr>true</vt:lpwstr>
  </property>
  <property fmtid="{D5CDD505-2E9C-101B-9397-08002B2CF9AE}" pid="3" name="MSIP_Label_cdde0556-1f76-452e-9e94-03158f226e4e_SetDate">
    <vt:lpwstr>2022-04-06T06:23:14Z</vt:lpwstr>
  </property>
  <property fmtid="{D5CDD505-2E9C-101B-9397-08002B2CF9AE}" pid="4" name="MSIP_Label_cdde0556-1f76-452e-9e94-03158f226e4e_Method">
    <vt:lpwstr>Standard</vt:lpwstr>
  </property>
  <property fmtid="{D5CDD505-2E9C-101B-9397-08002B2CF9AE}" pid="5" name="MSIP_Label_cdde0556-1f76-452e-9e94-03158f226e4e_Name">
    <vt:lpwstr>Private</vt:lpwstr>
  </property>
  <property fmtid="{D5CDD505-2E9C-101B-9397-08002B2CF9AE}" pid="6" name="MSIP_Label_cdde0556-1f76-452e-9e94-03158f226e4e_SiteId">
    <vt:lpwstr>7015a19d-0dbb-4c31-8709-253cf07f631f</vt:lpwstr>
  </property>
  <property fmtid="{D5CDD505-2E9C-101B-9397-08002B2CF9AE}" pid="7" name="MSIP_Label_cdde0556-1f76-452e-9e94-03158f226e4e_ActionId">
    <vt:lpwstr>ce7e102c-251a-46d1-95f7-f947d730a6f6</vt:lpwstr>
  </property>
  <property fmtid="{D5CDD505-2E9C-101B-9397-08002B2CF9AE}" pid="8" name="MSIP_Label_cdde0556-1f76-452e-9e94-03158f226e4e_ContentBits">
    <vt:lpwstr>0</vt:lpwstr>
  </property>
</Properties>
</file>