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2" r:id="rId3"/>
    <p:sldId id="283" r:id="rId4"/>
    <p:sldId id="284" r:id="rId5"/>
    <p:sldId id="285" r:id="rId6"/>
    <p:sldId id="288" r:id="rId7"/>
    <p:sldId id="289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716B6-0B3A-49B1-8289-CD38043D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66FCAA-24F7-4AA0-ACC7-25C1FD437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3AD2A-7884-4071-B65A-F1F5299C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4B6D8-09BD-4377-A63B-6F2DE50A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EEB047-1AFD-4FF6-9ED6-2FED1761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27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11953-827E-421E-8940-666ED841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BAD841-A372-4FFC-87B5-982508717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F076F7-4185-451F-932E-C1E2953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990C51-E5A1-469A-AA90-3FF29A3C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4F5076-C476-45F2-8445-C455E94B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29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4C3645-8ED0-422D-BB2E-3E9557B88C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38B49E-0599-45B4-A411-16884B980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F82DD9-E606-4847-A1E2-BDE4CC3E0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F0B714-E45D-4D83-A5A9-D5F03EB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5A7200-4002-4BAD-B0A2-E3012DA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633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B645F-E23F-4366-B988-BF2D887D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867BF-6690-4D82-BD50-6062D48B9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3D719-134D-4FEC-A5B5-C38489B7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81E0F-F9F9-4CC8-9E2A-84B503FD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458A0E-9FBE-4A98-A478-9F42EDC0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02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304D-0509-43B6-8AD0-F55CB88A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9A233E-BC54-42BF-91C0-08542BC44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AECAAC-4F33-4178-BEFD-5D1DB7ED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F977FA-5316-4F67-864E-632DF656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22D827-739D-48FF-A20D-46CD22C2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23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FABA8-0251-45CC-BA0F-E36DB42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B0EB8-4AD8-48ED-8EF7-8299FECFF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1F80F0-7802-498A-9F1B-DA80BD8EC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513932-9841-4F6A-9954-C6A63054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676B3D-CB2F-4165-877D-344E0D8B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3BEAF2-3B72-426F-AF8E-7BA21899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0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A4396-C8EF-41DD-92FA-5D0E1EFA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5DB7B-1EC8-4070-B1BB-308D1AA14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737E6B-6001-4D45-B4BD-26798593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0BF9D7-DA58-46BF-9315-074BDA34C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66833E-5AB1-4279-AD43-9F294AB9A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E06B050-1AC2-4C62-9AAA-E6788611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C00769-1851-4FFF-ABBE-74609682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B1264F-F4EA-408A-A0C6-640CFE52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52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6E78A-018E-4DC4-9467-3D626360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F04544-577D-4CD2-9764-C6FD792F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E0DBB8-FD40-4DF5-A8F0-E4D91BEE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B50198-C310-4AA0-B54E-B5B5DD6E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7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21211B-0BA9-4C6C-9240-E24F7778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5413E4-93B4-4300-BECC-912AC80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3F64D7-B7AE-453E-8358-FDACE413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0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81A99-D239-44BC-9F8A-C4DC1CD1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30522-CC34-4552-8E03-75C2D9DB8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98477-8F74-4DB0-AF09-30BDDE5AE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877CC3-DD7B-4D22-86D8-6FC50947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913276-4F16-443D-A765-C1903BB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1AECB-0796-4AC0-9E7F-3E5FA85A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67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FCC44-1E52-4BB1-8481-530BDEE8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B51B94-FE21-4F8D-B7DF-69B2ABC7D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821714-78D6-4BE8-B53B-DCFA06523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C897B0-2D52-4FCC-97F4-D987B1B9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6BE80B-C4C7-4FD5-B261-8B003193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A1DFA8-EC4C-4A45-8198-95AEAA4B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64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020929-2543-4988-A091-9F3B23B7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D074C-F330-48FF-838B-3C3EF84E4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C43BC-18C2-4C3B-A892-33DDC16E9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D38B6-D84A-462A-9896-C7A1E57641A9}" type="datetimeFigureOut">
              <a:rPr lang="es-ES" smtClean="0"/>
              <a:t>23/05/2022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26265-9B14-43DA-936D-BC51B37DA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F9C4FF-665A-4AC9-BEE9-1CB5BBBC8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97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HERRAMIENTA 2.1.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08063"/>
            <a:ext cx="8146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PERFIL DE LA DEMANDA DE INNOVACIÓN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Esta herramienta se encuentra divida en 3 partes, la primera se enfoca en la organización o empresa, la segunda en el contexto y la tercera en los usuarios o clientes finales.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6CBF59C-7D7A-4698-9115-5CF095EB247F}"/>
              </a:ext>
            </a:extLst>
          </p:cNvPr>
          <p:cNvSpPr txBox="1"/>
          <p:nvPr/>
        </p:nvSpPr>
        <p:spPr>
          <a:xfrm>
            <a:off x="1095375" y="1200150"/>
            <a:ext cx="1028672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Revise el archivo de PowerPoint para que se familiarice con los elementos.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Visualice el video que lo acompaña para que entienda como usar la herramienta.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Usando alguna de las herramientas propuestas (DOFA, Fuerzas de </a:t>
            </a:r>
            <a:r>
              <a: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porter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etc.) por cada una de las filas (FORTALEZAS y DEBILIDADES) revise las demandas (las columnas) y en las que corresponda dibuje un rectángulo y rellénelo con la información que corresponda. Puede usar las opciones de formato que proporciona PowerPoint para hacer que el texto quede legible y dentro del cuadro.</a:t>
            </a:r>
            <a:b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IMPORTANTE: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deben llenarse todas las celdas de la tabla, solo donde realmente sea relevante hacerlo.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Pase a la segunda página y usando las mismas herramientas aplicadas en el punto anterior, por cada una de las filas (AMENZAS y OPORTUNIDADES) revise las demandas (las columnas basadas en las 5 fuerzas de </a:t>
            </a:r>
            <a:r>
              <a: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porter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y en las que corresponda dibuje un rectángulo y rellénelo con la información que corresponda. Puede usar las opciones de formato que proporciona PowerPoint para hacer que el texto quede legible y dentro del cuadro. </a:t>
            </a:r>
            <a:b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IMPORTANTE: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deben llenarse todas las celdas de la tabla, solo donde realmente sea relevante hacerlo.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Finalmente, en la tercera página, usado alguna de las herramientas recomendadas (mapa de empatía, perfil persona, etnografía, encuestas, etc.) identifique cuáles son los OBSTÁCULOS, RESULTADOS O ESPECTATIVAS, se recomienda usar rectángulos de colores para poner la información.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Una vez las haya rellenado los espacios que considere, guarde el archivo como un PDF.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Suba el documento PDF a la tarea.</a:t>
            </a:r>
          </a:p>
        </p:txBody>
      </p:sp>
    </p:spTree>
    <p:extLst>
      <p:ext uri="{BB962C8B-B14F-4D97-AF65-F5344CB8AC3E}">
        <p14:creationId xmlns:p14="http://schemas.microsoft.com/office/powerpoint/2010/main" val="2305530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9B4F14D-F02E-4BE3-9BB8-DDD578E48180}"/>
              </a:ext>
            </a:extLst>
          </p:cNvPr>
          <p:cNvSpPr txBox="1"/>
          <p:nvPr/>
        </p:nvSpPr>
        <p:spPr>
          <a:xfrm>
            <a:off x="2882537" y="29094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 Light" panose="00000406000000000000" pitchFamily="50" charset="0"/>
                <a:ea typeface="+mn-ea"/>
                <a:cs typeface="Arial" panose="020B0604020202020204" pitchFamily="34" charset="0"/>
              </a:rPr>
              <a:t>PERFIL DE LA DEMANDA DE INNOVACIÓN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53F115E5-CF4F-4E85-9A56-0D6E88F7118A}"/>
              </a:ext>
            </a:extLst>
          </p:cNvPr>
          <p:cNvCxnSpPr>
            <a:cxnSpLocks/>
          </p:cNvCxnSpPr>
          <p:nvPr/>
        </p:nvCxnSpPr>
        <p:spPr>
          <a:xfrm flipH="1">
            <a:off x="1943573" y="3706858"/>
            <a:ext cx="8304855" cy="0"/>
          </a:xfrm>
          <a:prstGeom prst="line">
            <a:avLst/>
          </a:prstGeom>
          <a:ln w="28575">
            <a:solidFill>
              <a:srgbClr val="5056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BFF1085F-B632-4F5C-9201-A8AA60D0B743}"/>
              </a:ext>
            </a:extLst>
          </p:cNvPr>
          <p:cNvCxnSpPr>
            <a:cxnSpLocks/>
          </p:cNvCxnSpPr>
          <p:nvPr/>
        </p:nvCxnSpPr>
        <p:spPr>
          <a:xfrm flipV="1">
            <a:off x="6096000" y="1391682"/>
            <a:ext cx="0" cy="4612934"/>
          </a:xfrm>
          <a:prstGeom prst="line">
            <a:avLst/>
          </a:prstGeom>
          <a:ln w="28575">
            <a:solidFill>
              <a:srgbClr val="5056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3398B0B-1F69-4105-9E9D-7B2986EF160B}"/>
              </a:ext>
            </a:extLst>
          </p:cNvPr>
          <p:cNvSpPr txBox="1"/>
          <p:nvPr/>
        </p:nvSpPr>
        <p:spPr>
          <a:xfrm>
            <a:off x="3398679" y="1237305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50565B"/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ANÁLISIS INTERNO</a:t>
            </a:r>
          </a:p>
        </p:txBody>
      </p:sp>
      <p:sp>
        <p:nvSpPr>
          <p:cNvPr id="17" name="Text Box 105">
            <a:extLst>
              <a:ext uri="{FF2B5EF4-FFF2-40B4-BE49-F238E27FC236}">
                <a16:creationId xmlns:a16="http://schemas.microsoft.com/office/drawing/2014/main" id="{B5A50178-352F-40E0-B226-4B6565F63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166" y="1908743"/>
            <a:ext cx="2835460" cy="138378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Las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amenazas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 son factores externos que se deben identificar para estar preparados para afrontarlos cuando aparezcan.</a:t>
            </a:r>
          </a:p>
        </p:txBody>
      </p:sp>
      <p:sp>
        <p:nvSpPr>
          <p:cNvPr id="18" name="Text Box 117">
            <a:extLst>
              <a:ext uri="{FF2B5EF4-FFF2-40B4-BE49-F238E27FC236}">
                <a16:creationId xmlns:a16="http://schemas.microsoft.com/office/drawing/2014/main" id="{214FB6DA-E56A-4EDB-9DA6-5112DA114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165" y="4174527"/>
            <a:ext cx="2835457" cy="1383778"/>
          </a:xfrm>
          <a:prstGeom prst="rect">
            <a:avLst/>
          </a:prstGeom>
          <a:solidFill>
            <a:srgbClr val="00B050"/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Las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oportunidades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 son factores externos que se identifican en relación con la oferta de valor que propone la empresa.</a:t>
            </a:r>
          </a:p>
        </p:txBody>
      </p:sp>
      <p:sp>
        <p:nvSpPr>
          <p:cNvPr id="19" name="Text Box 118">
            <a:extLst>
              <a:ext uri="{FF2B5EF4-FFF2-40B4-BE49-F238E27FC236}">
                <a16:creationId xmlns:a16="http://schemas.microsoft.com/office/drawing/2014/main" id="{242C1E1D-07B6-4B80-996C-1806CEE57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2384" y="1905028"/>
            <a:ext cx="2835451" cy="1385779"/>
          </a:xfrm>
          <a:prstGeom prst="rect">
            <a:avLst/>
          </a:prstGeom>
          <a:solidFill>
            <a:srgbClr val="00B0F0"/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Las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debilidades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 son factores internos que se interpretan como desventajas para competir en el mercado. </a:t>
            </a:r>
          </a:p>
        </p:txBody>
      </p:sp>
      <p:sp>
        <p:nvSpPr>
          <p:cNvPr id="20" name="Text Box 119">
            <a:extLst>
              <a:ext uri="{FF2B5EF4-FFF2-40B4-BE49-F238E27FC236}">
                <a16:creationId xmlns:a16="http://schemas.microsoft.com/office/drawing/2014/main" id="{C716A722-A43C-4ABA-85C9-DB6671A41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2378" y="4172525"/>
            <a:ext cx="2835457" cy="1385779"/>
          </a:xfrm>
          <a:prstGeom prst="rect">
            <a:avLst/>
          </a:pr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Las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fortalezas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 son factores internos que contribuyen a generar ventajas competitivas para la empresa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8EDEEF5-CD8F-42B1-B4AE-D89FBE8E8DCA}"/>
              </a:ext>
            </a:extLst>
          </p:cNvPr>
          <p:cNvSpPr txBox="1"/>
          <p:nvPr/>
        </p:nvSpPr>
        <p:spPr>
          <a:xfrm>
            <a:off x="6990431" y="1237305"/>
            <a:ext cx="1822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50565B"/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ANÁLISIS EXTERNO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FEC0FB6-2FB9-4A16-BDE6-8ECE9B88FD54}"/>
              </a:ext>
            </a:extLst>
          </p:cNvPr>
          <p:cNvSpPr txBox="1"/>
          <p:nvPr/>
        </p:nvSpPr>
        <p:spPr>
          <a:xfrm>
            <a:off x="950993" y="3498094"/>
            <a:ext cx="992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50565B"/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EMPRESA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4B42D20-F95F-4988-8F7D-99830DEF1342}"/>
              </a:ext>
            </a:extLst>
          </p:cNvPr>
          <p:cNvSpPr txBox="1"/>
          <p:nvPr/>
        </p:nvSpPr>
        <p:spPr>
          <a:xfrm>
            <a:off x="10252582" y="3498094"/>
            <a:ext cx="1098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50565B"/>
                </a:solidFill>
                <a:effectLst/>
                <a:uLnTx/>
                <a:uFillTx/>
                <a:latin typeface="Barlow Condensed" panose="00000506000000000000" pitchFamily="50" charset="0"/>
                <a:ea typeface="+mn-ea"/>
                <a:cs typeface="+mn-cs"/>
              </a:rPr>
              <a:t>CONTEXTO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882D809-FF91-E0D0-6922-A9DDC5C3E9E3}"/>
              </a:ext>
            </a:extLst>
          </p:cNvPr>
          <p:cNvSpPr/>
          <p:nvPr/>
        </p:nvSpPr>
        <p:spPr>
          <a:xfrm>
            <a:off x="2699661" y="1706883"/>
            <a:ext cx="3187333" cy="4100244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9621A8F-8180-715C-4C1D-1E57ADE20651}"/>
              </a:ext>
            </a:extLst>
          </p:cNvPr>
          <p:cNvSpPr/>
          <p:nvPr/>
        </p:nvSpPr>
        <p:spPr>
          <a:xfrm>
            <a:off x="6305006" y="1706883"/>
            <a:ext cx="3187333" cy="4100244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02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 autoUpdateAnimBg="0"/>
      <p:bldP spid="18" grpId="0" animBg="1" autoUpdateAnimBg="0"/>
      <p:bldP spid="19" grpId="0" animBg="1" autoUpdateAnimBg="0"/>
      <p:bldP spid="2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HERRAMIENTA 2.1.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08063"/>
            <a:ext cx="8146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PERFIL DE LA DEMANDA DE INNOVACIÓN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Esta herramienta se encuentra divida en 3 partes, la primera se enfoca en la organización o empresa, la segunda en el contexto y la tercera en los usuarios o clientes finales.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E4E7A6A4-B16A-420D-87F4-E1F2A38EFC4F}"/>
              </a:ext>
            </a:extLst>
          </p:cNvPr>
          <p:cNvGraphicFramePr>
            <a:graphicFrameLocks noGrp="1" noDrilldown="1" noMove="1" noResize="1"/>
          </p:cNvGraphicFramePr>
          <p:nvPr/>
        </p:nvGraphicFramePr>
        <p:xfrm>
          <a:off x="237570" y="1113122"/>
          <a:ext cx="11716860" cy="5232687"/>
        </p:xfrm>
        <a:graphic>
          <a:graphicData uri="http://schemas.openxmlformats.org/drawingml/2006/table">
            <a:tbl>
              <a:tblPr/>
              <a:tblGrid>
                <a:gridCol w="337095">
                  <a:extLst>
                    <a:ext uri="{9D8B030D-6E8A-4147-A177-3AD203B41FA5}">
                      <a16:colId xmlns:a16="http://schemas.microsoft.com/office/drawing/2014/main" val="1781935096"/>
                    </a:ext>
                  </a:extLst>
                </a:gridCol>
                <a:gridCol w="357051">
                  <a:extLst>
                    <a:ext uri="{9D8B030D-6E8A-4147-A177-3AD203B41FA5}">
                      <a16:colId xmlns:a16="http://schemas.microsoft.com/office/drawing/2014/main" val="1336648658"/>
                    </a:ext>
                  </a:extLst>
                </a:gridCol>
                <a:gridCol w="1837119">
                  <a:extLst>
                    <a:ext uri="{9D8B030D-6E8A-4147-A177-3AD203B41FA5}">
                      <a16:colId xmlns:a16="http://schemas.microsoft.com/office/drawing/2014/main" val="297991669"/>
                    </a:ext>
                  </a:extLst>
                </a:gridCol>
                <a:gridCol w="1837119">
                  <a:extLst>
                    <a:ext uri="{9D8B030D-6E8A-4147-A177-3AD203B41FA5}">
                      <a16:colId xmlns:a16="http://schemas.microsoft.com/office/drawing/2014/main" val="3224364235"/>
                    </a:ext>
                  </a:extLst>
                </a:gridCol>
                <a:gridCol w="1837119">
                  <a:extLst>
                    <a:ext uri="{9D8B030D-6E8A-4147-A177-3AD203B41FA5}">
                      <a16:colId xmlns:a16="http://schemas.microsoft.com/office/drawing/2014/main" val="1461548223"/>
                    </a:ext>
                  </a:extLst>
                </a:gridCol>
                <a:gridCol w="1837119">
                  <a:extLst>
                    <a:ext uri="{9D8B030D-6E8A-4147-A177-3AD203B41FA5}">
                      <a16:colId xmlns:a16="http://schemas.microsoft.com/office/drawing/2014/main" val="4255772906"/>
                    </a:ext>
                  </a:extLst>
                </a:gridCol>
                <a:gridCol w="1837119">
                  <a:extLst>
                    <a:ext uri="{9D8B030D-6E8A-4147-A177-3AD203B41FA5}">
                      <a16:colId xmlns:a16="http://schemas.microsoft.com/office/drawing/2014/main" val="2067566338"/>
                    </a:ext>
                  </a:extLst>
                </a:gridCol>
                <a:gridCol w="1837119">
                  <a:extLst>
                    <a:ext uri="{9D8B030D-6E8A-4147-A177-3AD203B41FA5}">
                      <a16:colId xmlns:a16="http://schemas.microsoft.com/office/drawing/2014/main" val="1003205718"/>
                    </a:ext>
                  </a:extLst>
                </a:gridCol>
              </a:tblGrid>
              <a:tr h="457975">
                <a:tc rowSpan="3"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ORGANIZACIÓN</a:t>
                      </a:r>
                    </a:p>
                  </a:txBody>
                  <a:tcPr vert="vert27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Propósito, visión y estrategia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Cultura de la organización y liderazgo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Implicar a los grupos de interés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Crear valor sostenible: </a:t>
                      </a:r>
                      <a:b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productos y servicios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Gestionar el funcionamiento y la transformación: procesos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Resultados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333404"/>
                  </a:ext>
                </a:extLst>
              </a:tr>
              <a:tr h="23272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FORTALEZAS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69318"/>
                  </a:ext>
                </a:extLst>
              </a:tr>
              <a:tr h="244745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DEBILIDADES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4719019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28134F44-E1FA-5C8B-2744-DA4C03B57350}"/>
              </a:ext>
            </a:extLst>
          </p:cNvPr>
          <p:cNvSpPr/>
          <p:nvPr/>
        </p:nvSpPr>
        <p:spPr>
          <a:xfrm>
            <a:off x="4688379" y="1654232"/>
            <a:ext cx="1695796" cy="101415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Conocemos cuáles son las necesidades de nuestros clientes.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2A0BC16-C04B-0D41-CE34-AA7DD17334A1}"/>
              </a:ext>
            </a:extLst>
          </p:cNvPr>
          <p:cNvSpPr/>
          <p:nvPr/>
        </p:nvSpPr>
        <p:spPr>
          <a:xfrm>
            <a:off x="2851266" y="1654231"/>
            <a:ext cx="1695796" cy="101415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Tenemos un equipo de trabajo competitivo y comprometido.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43B63D3-F195-FAE1-9859-1468351DC3BE}"/>
              </a:ext>
            </a:extLst>
          </p:cNvPr>
          <p:cNvSpPr/>
          <p:nvPr/>
        </p:nvSpPr>
        <p:spPr>
          <a:xfrm>
            <a:off x="8362604" y="3956858"/>
            <a:ext cx="1695796" cy="101415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Los clientes actuales están fuera del país.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F12D341-EB78-3F40-8D24-0AB11BD26689}"/>
              </a:ext>
            </a:extLst>
          </p:cNvPr>
          <p:cNvSpPr/>
          <p:nvPr/>
        </p:nvSpPr>
        <p:spPr>
          <a:xfrm>
            <a:off x="1005840" y="3956858"/>
            <a:ext cx="1695796" cy="101415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Somos una empresa que está centrada en la exportación de nuestros productos.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8DC7FFA-B489-D40F-C6DF-849100D0E324}"/>
              </a:ext>
            </a:extLst>
          </p:cNvPr>
          <p:cNvSpPr/>
          <p:nvPr/>
        </p:nvSpPr>
        <p:spPr>
          <a:xfrm>
            <a:off x="6517179" y="1654232"/>
            <a:ext cx="1695796" cy="101415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Tenemos productos de calidad que nuestros clientes valoran.</a:t>
            </a:r>
          </a:p>
        </p:txBody>
      </p:sp>
    </p:spTree>
    <p:extLst>
      <p:ext uri="{BB962C8B-B14F-4D97-AF65-F5344CB8AC3E}">
        <p14:creationId xmlns:p14="http://schemas.microsoft.com/office/powerpoint/2010/main" val="2801252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9B4F14D-F02E-4BE3-9BB8-DDD578E48180}"/>
              </a:ext>
            </a:extLst>
          </p:cNvPr>
          <p:cNvSpPr txBox="1"/>
          <p:nvPr/>
        </p:nvSpPr>
        <p:spPr>
          <a:xfrm>
            <a:off x="2882537" y="29094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 Light" panose="00000406000000000000" pitchFamily="50" charset="0"/>
                <a:ea typeface="+mn-ea"/>
                <a:cs typeface="Arial" panose="020B0604020202020204" pitchFamily="34" charset="0"/>
              </a:rPr>
              <a:t>PERFIL DE LA DEMANDA DE INNOVACIÓN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 Box 118">
            <a:extLst>
              <a:ext uri="{FF2B5EF4-FFF2-40B4-BE49-F238E27FC236}">
                <a16:creationId xmlns:a16="http://schemas.microsoft.com/office/drawing/2014/main" id="{53167DBE-54B7-E049-1979-8D439309F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2213894"/>
            <a:ext cx="11706884" cy="771497"/>
          </a:xfrm>
          <a:prstGeom prst="rect">
            <a:avLst/>
          </a:prstGeom>
          <a:solidFill>
            <a:srgbClr val="00B0F0"/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rentabilidad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 y 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rendimiento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 cobra forma a través de las cinco fuerzas competitivas</a:t>
            </a:r>
          </a:p>
        </p:txBody>
      </p:sp>
      <p:sp>
        <p:nvSpPr>
          <p:cNvPr id="26" name="Text Box 118">
            <a:extLst>
              <a:ext uri="{FF2B5EF4-FFF2-40B4-BE49-F238E27FC236}">
                <a16:creationId xmlns:a16="http://schemas.microsoft.com/office/drawing/2014/main" id="{B7330D4F-D6C1-FCFF-6469-697B56293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1" y="3576654"/>
            <a:ext cx="2171376" cy="122433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El poder de la negociación de los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proveedores</a:t>
            </a:r>
          </a:p>
        </p:txBody>
      </p:sp>
      <p:sp>
        <p:nvSpPr>
          <p:cNvPr id="27" name="Text Box 118">
            <a:extLst>
              <a:ext uri="{FF2B5EF4-FFF2-40B4-BE49-F238E27FC236}">
                <a16:creationId xmlns:a16="http://schemas.microsoft.com/office/drawing/2014/main" id="{0CB70DBC-8081-7B2F-02EE-C5EAA5A20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1528" y="3576654"/>
            <a:ext cx="2171376" cy="122433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El poder de la negociación de los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compradores</a:t>
            </a:r>
          </a:p>
        </p:txBody>
      </p:sp>
      <p:sp>
        <p:nvSpPr>
          <p:cNvPr id="28" name="Text Box 118">
            <a:extLst>
              <a:ext uri="{FF2B5EF4-FFF2-40B4-BE49-F238E27FC236}">
                <a16:creationId xmlns:a16="http://schemas.microsoft.com/office/drawing/2014/main" id="{D427A506-44BF-CF0B-4234-2EC6AECCC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5405" y="3576654"/>
            <a:ext cx="2171376" cy="122433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rivalidad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 entre la competencia existente</a:t>
            </a:r>
          </a:p>
        </p:txBody>
      </p:sp>
      <p:sp>
        <p:nvSpPr>
          <p:cNvPr id="29" name="Text Box 118">
            <a:extLst>
              <a:ext uri="{FF2B5EF4-FFF2-40B4-BE49-F238E27FC236}">
                <a16:creationId xmlns:a16="http://schemas.microsoft.com/office/drawing/2014/main" id="{589CDECD-458C-EEDA-E159-5ECEC4B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9282" y="3576654"/>
            <a:ext cx="2171376" cy="122433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 amenaza de la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nueva competencia</a:t>
            </a:r>
          </a:p>
        </p:txBody>
      </p:sp>
      <p:sp>
        <p:nvSpPr>
          <p:cNvPr id="30" name="Text Box 118">
            <a:extLst>
              <a:ext uri="{FF2B5EF4-FFF2-40B4-BE49-F238E27FC236}">
                <a16:creationId xmlns:a16="http://schemas.microsoft.com/office/drawing/2014/main" id="{075C66F9-6DC9-6F0F-BD19-CAF75728D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3158" y="3576654"/>
            <a:ext cx="2171376" cy="122433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 amenaza de productos o servicios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sustitutos</a:t>
            </a:r>
          </a:p>
        </p:txBody>
      </p:sp>
      <p:sp>
        <p:nvSpPr>
          <p:cNvPr id="31" name="Text Box 118">
            <a:extLst>
              <a:ext uri="{FF2B5EF4-FFF2-40B4-BE49-F238E27FC236}">
                <a16:creationId xmlns:a16="http://schemas.microsoft.com/office/drawing/2014/main" id="{73816CF9-9518-D997-6CA4-7D61D8A91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5392255"/>
            <a:ext cx="11706884" cy="771497"/>
          </a:xfrm>
          <a:prstGeom prst="rect">
            <a:avLst/>
          </a:prstGeom>
          <a:solidFill>
            <a:srgbClr val="00B0F0"/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rlow Condensed" panose="00000506000000000000" pitchFamily="50" charset="0"/>
                <a:ea typeface="+mn-ea"/>
                <a:cs typeface="Arial" panose="020B0604020202020204" pitchFamily="34" charset="0"/>
              </a:rPr>
              <a:t>La fuerza competitiva más potente –que varía según la industria- determina la rentabilidad global del sector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98DBC7FD-DA65-FEC5-7F95-EF53D2FCEA8C}"/>
              </a:ext>
            </a:extLst>
          </p:cNvPr>
          <p:cNvSpPr/>
          <p:nvPr/>
        </p:nvSpPr>
        <p:spPr>
          <a:xfrm>
            <a:off x="3666489" y="1299465"/>
            <a:ext cx="48590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5 FUERZAS DE PORTER</a:t>
            </a:r>
            <a:endParaRPr kumimoji="0" lang="es-ES_tradnl" sz="36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id="{7D435B2C-9BA0-AC18-E5F0-2AFBC02798DC}"/>
              </a:ext>
            </a:extLst>
          </p:cNvPr>
          <p:cNvSpPr/>
          <p:nvPr/>
        </p:nvSpPr>
        <p:spPr>
          <a:xfrm>
            <a:off x="1166724" y="3188410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lecha: hacia abajo 32">
            <a:extLst>
              <a:ext uri="{FF2B5EF4-FFF2-40B4-BE49-F238E27FC236}">
                <a16:creationId xmlns:a16="http://schemas.microsoft.com/office/drawing/2014/main" id="{4DCFF4C5-26A8-A351-79F5-E0DEE43DA832}"/>
              </a:ext>
            </a:extLst>
          </p:cNvPr>
          <p:cNvSpPr/>
          <p:nvPr/>
        </p:nvSpPr>
        <p:spPr>
          <a:xfrm>
            <a:off x="3550601" y="3188410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lecha: hacia abajo 33">
            <a:extLst>
              <a:ext uri="{FF2B5EF4-FFF2-40B4-BE49-F238E27FC236}">
                <a16:creationId xmlns:a16="http://schemas.microsoft.com/office/drawing/2014/main" id="{B6E8E39F-9958-DFE0-20DF-173B649C8052}"/>
              </a:ext>
            </a:extLst>
          </p:cNvPr>
          <p:cNvSpPr/>
          <p:nvPr/>
        </p:nvSpPr>
        <p:spPr>
          <a:xfrm>
            <a:off x="5934478" y="3188410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lecha: hacia abajo 34">
            <a:extLst>
              <a:ext uri="{FF2B5EF4-FFF2-40B4-BE49-F238E27FC236}">
                <a16:creationId xmlns:a16="http://schemas.microsoft.com/office/drawing/2014/main" id="{F9A3401D-B9AF-90F7-2D5C-3EAD94CA88BB}"/>
              </a:ext>
            </a:extLst>
          </p:cNvPr>
          <p:cNvSpPr/>
          <p:nvPr/>
        </p:nvSpPr>
        <p:spPr>
          <a:xfrm>
            <a:off x="8318355" y="3188410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lecha: hacia abajo 35">
            <a:extLst>
              <a:ext uri="{FF2B5EF4-FFF2-40B4-BE49-F238E27FC236}">
                <a16:creationId xmlns:a16="http://schemas.microsoft.com/office/drawing/2014/main" id="{D11EBD3C-0BB7-CA62-CE08-4AFA26783779}"/>
              </a:ext>
            </a:extLst>
          </p:cNvPr>
          <p:cNvSpPr/>
          <p:nvPr/>
        </p:nvSpPr>
        <p:spPr>
          <a:xfrm>
            <a:off x="10692047" y="3188410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lecha: hacia abajo 36">
            <a:extLst>
              <a:ext uri="{FF2B5EF4-FFF2-40B4-BE49-F238E27FC236}">
                <a16:creationId xmlns:a16="http://schemas.microsoft.com/office/drawing/2014/main" id="{E2BC57F0-0A93-F6A8-1561-BD172BE6616E}"/>
              </a:ext>
            </a:extLst>
          </p:cNvPr>
          <p:cNvSpPr/>
          <p:nvPr/>
        </p:nvSpPr>
        <p:spPr>
          <a:xfrm>
            <a:off x="1166724" y="4999732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lecha: hacia abajo 37">
            <a:extLst>
              <a:ext uri="{FF2B5EF4-FFF2-40B4-BE49-F238E27FC236}">
                <a16:creationId xmlns:a16="http://schemas.microsoft.com/office/drawing/2014/main" id="{E27134FA-08BE-B82B-F1EB-FDC14CC981C7}"/>
              </a:ext>
            </a:extLst>
          </p:cNvPr>
          <p:cNvSpPr/>
          <p:nvPr/>
        </p:nvSpPr>
        <p:spPr>
          <a:xfrm>
            <a:off x="3550601" y="4999732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lecha: hacia abajo 38">
            <a:extLst>
              <a:ext uri="{FF2B5EF4-FFF2-40B4-BE49-F238E27FC236}">
                <a16:creationId xmlns:a16="http://schemas.microsoft.com/office/drawing/2014/main" id="{31A94386-940A-6428-6334-8537ACA2AA41}"/>
              </a:ext>
            </a:extLst>
          </p:cNvPr>
          <p:cNvSpPr/>
          <p:nvPr/>
        </p:nvSpPr>
        <p:spPr>
          <a:xfrm>
            <a:off x="5934478" y="4999732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lecha: hacia abajo 39">
            <a:extLst>
              <a:ext uri="{FF2B5EF4-FFF2-40B4-BE49-F238E27FC236}">
                <a16:creationId xmlns:a16="http://schemas.microsoft.com/office/drawing/2014/main" id="{188B490A-88C4-ED4A-6E21-9F03E38007B2}"/>
              </a:ext>
            </a:extLst>
          </p:cNvPr>
          <p:cNvSpPr/>
          <p:nvPr/>
        </p:nvSpPr>
        <p:spPr>
          <a:xfrm>
            <a:off x="8318355" y="4999732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echa: hacia abajo 40">
            <a:extLst>
              <a:ext uri="{FF2B5EF4-FFF2-40B4-BE49-F238E27FC236}">
                <a16:creationId xmlns:a16="http://schemas.microsoft.com/office/drawing/2014/main" id="{67A76166-D37C-B100-A4BC-C989845121C6}"/>
              </a:ext>
            </a:extLst>
          </p:cNvPr>
          <p:cNvSpPr/>
          <p:nvPr/>
        </p:nvSpPr>
        <p:spPr>
          <a:xfrm>
            <a:off x="10692047" y="4999732"/>
            <a:ext cx="333229" cy="24059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77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 autoUpdateAnimBg="0"/>
      <p:bldP spid="26" grpId="0" animBg="1" autoUpdateAnimBg="0"/>
      <p:bldP spid="27" grpId="0" animBg="1" autoUpdateAnimBg="0"/>
      <p:bldP spid="28" grpId="0" animBg="1" autoUpdateAnimBg="0"/>
      <p:bldP spid="29" grpId="0" animBg="1" autoUpdateAnimBg="0"/>
      <p:bldP spid="30" grpId="0" animBg="1" autoUpdateAnimBg="0"/>
      <p:bldP spid="31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HERRAMIENTA 2.1.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08063"/>
            <a:ext cx="8146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PERFIL DE LA DEMANDA DE INNOVACIÓN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Esta herramienta se encuentra divida en 3 partes, la primera se enfoca en la organización o empresa, la segunda en el contexto y la tercera en los usuarios o clientes finales.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C1DA6169-74B3-43E3-A9ED-C50A68D2DFD2}"/>
              </a:ext>
            </a:extLst>
          </p:cNvPr>
          <p:cNvGraphicFramePr>
            <a:graphicFrameLocks noGrp="1" noDrilldown="1" noMove="1" noResize="1"/>
          </p:cNvGraphicFramePr>
          <p:nvPr/>
        </p:nvGraphicFramePr>
        <p:xfrm>
          <a:off x="237570" y="1123406"/>
          <a:ext cx="11716861" cy="5232686"/>
        </p:xfrm>
        <a:graphic>
          <a:graphicData uri="http://schemas.openxmlformats.org/drawingml/2006/table">
            <a:tbl>
              <a:tblPr/>
              <a:tblGrid>
                <a:gridCol w="337095">
                  <a:extLst>
                    <a:ext uri="{9D8B030D-6E8A-4147-A177-3AD203B41FA5}">
                      <a16:colId xmlns:a16="http://schemas.microsoft.com/office/drawing/2014/main" val="1781935096"/>
                    </a:ext>
                  </a:extLst>
                </a:gridCol>
                <a:gridCol w="357051">
                  <a:extLst>
                    <a:ext uri="{9D8B030D-6E8A-4147-A177-3AD203B41FA5}">
                      <a16:colId xmlns:a16="http://schemas.microsoft.com/office/drawing/2014/main" val="1336648658"/>
                    </a:ext>
                  </a:extLst>
                </a:gridCol>
                <a:gridCol w="2204543">
                  <a:extLst>
                    <a:ext uri="{9D8B030D-6E8A-4147-A177-3AD203B41FA5}">
                      <a16:colId xmlns:a16="http://schemas.microsoft.com/office/drawing/2014/main" val="297991669"/>
                    </a:ext>
                  </a:extLst>
                </a:gridCol>
                <a:gridCol w="2204543">
                  <a:extLst>
                    <a:ext uri="{9D8B030D-6E8A-4147-A177-3AD203B41FA5}">
                      <a16:colId xmlns:a16="http://schemas.microsoft.com/office/drawing/2014/main" val="3224364235"/>
                    </a:ext>
                  </a:extLst>
                </a:gridCol>
                <a:gridCol w="2204543">
                  <a:extLst>
                    <a:ext uri="{9D8B030D-6E8A-4147-A177-3AD203B41FA5}">
                      <a16:colId xmlns:a16="http://schemas.microsoft.com/office/drawing/2014/main" val="1461548223"/>
                    </a:ext>
                  </a:extLst>
                </a:gridCol>
                <a:gridCol w="2204543">
                  <a:extLst>
                    <a:ext uri="{9D8B030D-6E8A-4147-A177-3AD203B41FA5}">
                      <a16:colId xmlns:a16="http://schemas.microsoft.com/office/drawing/2014/main" val="4255772906"/>
                    </a:ext>
                  </a:extLst>
                </a:gridCol>
                <a:gridCol w="2204543">
                  <a:extLst>
                    <a:ext uri="{9D8B030D-6E8A-4147-A177-3AD203B41FA5}">
                      <a16:colId xmlns:a16="http://schemas.microsoft.com/office/drawing/2014/main" val="2067566338"/>
                    </a:ext>
                  </a:extLst>
                </a:gridCol>
              </a:tblGrid>
              <a:tr h="476674">
                <a:tc rowSpan="3"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rgbClr val="00B0F0"/>
                          </a:solidFill>
                          <a:latin typeface="Arial Narrow" panose="020B0606020202030204" pitchFamily="34" charset="0"/>
                        </a:rPr>
                        <a:t>CONTEXTO DE LA ORGANIZACIÓN</a:t>
                      </a:r>
                    </a:p>
                  </a:txBody>
                  <a:tcPr vert="vert27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Poder de negociación de los proveedores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Poder de negociación de los compradores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Rivalidad entre la competencias existente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Amenaza de la nueva </a:t>
                      </a:r>
                      <a:b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competencia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Amenaza de productos o servicios sustitutos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333404"/>
                  </a:ext>
                </a:extLst>
              </a:tr>
              <a:tr h="231551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AMENAZAS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69318"/>
                  </a:ext>
                </a:extLst>
              </a:tr>
              <a:tr h="244049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00B0F0"/>
                          </a:solidFill>
                          <a:effectLst/>
                          <a:latin typeface="Arial Narrow" panose="020B0606020202030204" pitchFamily="34" charset="0"/>
                        </a:rPr>
                        <a:t>OPORTUNIDADES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4719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256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BA5EDA6-483B-0F63-88DC-CC797139C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45" y="954856"/>
            <a:ext cx="11685217" cy="578976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9B4F14D-F02E-4BE3-9BB8-DDD578E48180}"/>
              </a:ext>
            </a:extLst>
          </p:cNvPr>
          <p:cNvSpPr txBox="1"/>
          <p:nvPr/>
        </p:nvSpPr>
        <p:spPr>
          <a:xfrm>
            <a:off x="2882537" y="29094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rlow Condensed Light" panose="00000406000000000000" pitchFamily="50" charset="0"/>
                <a:ea typeface="+mn-ea"/>
                <a:cs typeface="Arial" panose="020B0604020202020204" pitchFamily="34" charset="0"/>
              </a:rPr>
              <a:t>CARACTERIZACIÓN DE LOS USUARIOS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AC3A748-585B-90A3-9275-56C83454A984}"/>
              </a:ext>
            </a:extLst>
          </p:cNvPr>
          <p:cNvSpPr/>
          <p:nvPr/>
        </p:nvSpPr>
        <p:spPr>
          <a:xfrm>
            <a:off x="520738" y="273360"/>
            <a:ext cx="39212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Barlow" panose="00000500000000000000" pitchFamily="50" charset="0"/>
                <a:ea typeface="+mn-ea"/>
                <a:cs typeface="+mn-cs"/>
              </a:rPr>
              <a:t>MAPA DE EMPATÍA</a:t>
            </a:r>
            <a:endParaRPr kumimoji="0" lang="es-ES_tradnl" sz="36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Barlow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074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02536" y="6456061"/>
            <a:ext cx="1562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HERRAMIENTA 2.1.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08063"/>
            <a:ext cx="8146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PERFIL DE LA DEMANDA DE INNOVACIÓN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Esta herramienta se encuentra divida en 3 partes, la primera se enfoca en la organización o empresa, la segunda en el contexto y la tercera en los usuarios o clientes finales.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B9FB7B1-9FAA-41F3-A37E-D077E56FD1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0559" y="1123166"/>
            <a:ext cx="11283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OBSTÁCULOS: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Qué le impide al cliente hacer su trabajo o conseguir lo que desea. Cuáles son los riesgos  y obstáculos relacionados con el trabajo del cliente y lo que quiere conseguir. Qué impide al cliente iniciar una tarea o le hace avanzar más lento de lo que desea.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9C896FEB-1E04-4D86-A37B-D4BBEFAB15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1935955" y="3757027"/>
            <a:ext cx="4686564" cy="339720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 w="6350"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CLIENTES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0B32855-296C-45B9-B4AE-9301493A3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0560" y="1583606"/>
            <a:ext cx="11283974" cy="1245323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>
              <a:ln w="6350">
                <a:solidFill>
                  <a:prstClr val="black"/>
                </a:solidFill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Medium" panose="00000606000000000000" pitchFamily="50" charset="0"/>
              <a:ea typeface="+mn-ea"/>
              <a:cs typeface="+mn-cs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4F96023-F487-4158-9B8E-F614BB36D1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0560" y="3302050"/>
            <a:ext cx="11283974" cy="1245323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>
              <a:ln w="6350">
                <a:solidFill>
                  <a:prstClr val="black"/>
                </a:solidFill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Medium" panose="00000606000000000000" pitchFamily="50" charset="0"/>
              <a:ea typeface="+mn-ea"/>
              <a:cs typeface="+mn-cs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B64E1867-EC1F-4189-9DBB-68D28E901D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0560" y="5024846"/>
            <a:ext cx="11283974" cy="1245323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>
              <a:ln w="6350">
                <a:solidFill>
                  <a:prstClr val="black"/>
                </a:solidFill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Medium" panose="00000606000000000000" pitchFamily="50" charset="0"/>
              <a:ea typeface="+mn-ea"/>
              <a:cs typeface="+mn-cs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C73C6E0-A808-4238-A06C-29CDEC5F08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0559" y="2845962"/>
            <a:ext cx="11283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RESULTADOS: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Qué quiere conseguir el cliente. Cuáles son los beneficios (identificado como característica del producto/servicio) qué va a recibir el cliente por usar, comprar, alquilar, etc. nuestros productos o servicios. Cuáles son los logros, requisitos (mínimos)  y beneficios que el cliente quiere conseguir. 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CBE7E1A-D33C-4D6F-BE58-71F729DE8F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0559" y="4565515"/>
            <a:ext cx="11283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EXPECTATIVAS: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Qué necesita el cliente de nuestro proceso, producto o servicio (no identificado como una característica). Qué espera el cliente recibir/obtener en cada una de las cosas que hace y qué hacen que él se sienta satisfecho o  insatisfecho (no son características que la organización pueda determinar).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99DDCE6-A73C-B705-DF6F-2DAC84E86A7C}"/>
              </a:ext>
            </a:extLst>
          </p:cNvPr>
          <p:cNvSpPr/>
          <p:nvPr/>
        </p:nvSpPr>
        <p:spPr>
          <a:xfrm>
            <a:off x="789709" y="1689871"/>
            <a:ext cx="1695796" cy="101415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Los productos cercanos solo los consigo en el supermercado.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EAABC92-8F34-C974-AD3D-9831AAC4E4DA}"/>
              </a:ext>
            </a:extLst>
          </p:cNvPr>
          <p:cNvSpPr/>
          <p:nvPr/>
        </p:nvSpPr>
        <p:spPr>
          <a:xfrm>
            <a:off x="2604654" y="1689871"/>
            <a:ext cx="1695796" cy="101415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tengo la trazabilidad del producto, así que no sabe su procedencia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041875A1-B10D-D890-DD53-5C43065DF503}"/>
              </a:ext>
            </a:extLst>
          </p:cNvPr>
          <p:cNvSpPr/>
          <p:nvPr/>
        </p:nvSpPr>
        <p:spPr>
          <a:xfrm>
            <a:off x="789709" y="3420423"/>
            <a:ext cx="1695796" cy="101415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Buscan que el producto realmente sea local y ojalá biológico. 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D2008AE8-1D31-69F5-112B-927B017A77E4}"/>
              </a:ext>
            </a:extLst>
          </p:cNvPr>
          <p:cNvSpPr/>
          <p:nvPr/>
        </p:nvSpPr>
        <p:spPr>
          <a:xfrm>
            <a:off x="789709" y="5141598"/>
            <a:ext cx="1695796" cy="101415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esperan productos “perfectos” sino naturales 100% 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3A5C8285-B126-7CD1-4633-87D5A2A4A0CA}"/>
              </a:ext>
            </a:extLst>
          </p:cNvPr>
          <p:cNvSpPr/>
          <p:nvPr/>
        </p:nvSpPr>
        <p:spPr>
          <a:xfrm>
            <a:off x="2604654" y="5141598"/>
            <a:ext cx="1695796" cy="101415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Esperan que los productos no sean muy caros.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A39BF3FB-0046-2790-F5C8-BDCD18C2C0DD}"/>
              </a:ext>
            </a:extLst>
          </p:cNvPr>
          <p:cNvSpPr/>
          <p:nvPr/>
        </p:nvSpPr>
        <p:spPr>
          <a:xfrm>
            <a:off x="2604654" y="3420423"/>
            <a:ext cx="1695796" cy="101415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Valoran el sabor, esperan productos de campo sabrosos.</a:t>
            </a:r>
          </a:p>
        </p:txBody>
      </p:sp>
    </p:spTree>
    <p:extLst>
      <p:ext uri="{BB962C8B-B14F-4D97-AF65-F5344CB8AC3E}">
        <p14:creationId xmlns:p14="http://schemas.microsoft.com/office/powerpoint/2010/main" val="37505266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1029</Words>
  <Application>Microsoft Office PowerPoint</Application>
  <PresentationFormat>Panorámica</PresentationFormat>
  <Paragraphs>129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Arial</vt:lpstr>
      <vt:lpstr>Arial Narrow</vt:lpstr>
      <vt:lpstr>Barlow</vt:lpstr>
      <vt:lpstr>Barlow Condensed</vt:lpstr>
      <vt:lpstr>Barlow Condensed Light</vt:lpstr>
      <vt:lpstr>Barlow Condensed Medium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 Jiménez Ibáñez</dc:creator>
  <cp:lastModifiedBy>Emilio Jiménez Ibáñez</cp:lastModifiedBy>
  <cp:revision>9</cp:revision>
  <dcterms:created xsi:type="dcterms:W3CDTF">2022-04-06T06:23:14Z</dcterms:created>
  <dcterms:modified xsi:type="dcterms:W3CDTF">2022-05-23T16:30:26Z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2022-04-06T06:23:14Z</vt:lpwstr>
  </property>
  <property fmtid="{D5CDD505-2E9C-101B-9397-08002B2CF9AE}" pid="4" name="MSIP_Label_cdde0556-1f76-452e-9e94-03158f226e4e_Method">
    <vt:lpwstr>Standard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ce7e102c-251a-46d1-95f7-f947d730a6f6</vt:lpwstr>
  </property>
  <property fmtid="{D5CDD505-2E9C-101B-9397-08002B2CF9AE}" pid="8" name="MSIP_Label_cdde0556-1f76-452e-9e94-03158f226e4e_ContentBits">
    <vt:lpwstr>0</vt:lpwstr>
  </property>
</Properties>
</file>