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66" r:id="rId3"/>
    <p:sldId id="287" r:id="rId4"/>
    <p:sldId id="267" r:id="rId5"/>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29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5716B6-0B3A-49B1-8289-CD38043D7D1A}"/>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F466FCAA-24F7-4AA0-ACC7-25C1FD4375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103AD2A-7884-4071-B65A-F1F5299C78D6}"/>
              </a:ext>
            </a:extLst>
          </p:cNvPr>
          <p:cNvSpPr>
            <a:spLocks noGrp="1"/>
          </p:cNvSpPr>
          <p:nvPr>
            <p:ph type="dt" sz="half" idx="10"/>
          </p:nvPr>
        </p:nvSpPr>
        <p:spPr/>
        <p:txBody>
          <a:bodyPr/>
          <a:lstStyle/>
          <a:p>
            <a:fld id="{813D38B6-D84A-462A-9896-C7A1E57641A9}" type="datetimeFigureOut">
              <a:rPr lang="es-ES" smtClean="0"/>
              <a:t>21/05/2022</a:t>
            </a:fld>
            <a:endParaRPr lang="es-ES"/>
          </a:p>
        </p:txBody>
      </p:sp>
      <p:sp>
        <p:nvSpPr>
          <p:cNvPr id="5" name="Marcador de pie de página 4">
            <a:extLst>
              <a:ext uri="{FF2B5EF4-FFF2-40B4-BE49-F238E27FC236}">
                <a16:creationId xmlns:a16="http://schemas.microsoft.com/office/drawing/2014/main" id="{32D4B6D8-09BD-4377-A63B-6F2DE50A338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EEEB047-1AFD-4FF6-9ED6-2FED17612FCD}"/>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10922799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211953-827E-421E-8940-666ED841FEDE}"/>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5BAD841-A372-4FFC-87B5-982508717502}"/>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FF076F7-4185-451F-932E-C1E2953AF3F5}"/>
              </a:ext>
            </a:extLst>
          </p:cNvPr>
          <p:cNvSpPr>
            <a:spLocks noGrp="1"/>
          </p:cNvSpPr>
          <p:nvPr>
            <p:ph type="dt" sz="half" idx="10"/>
          </p:nvPr>
        </p:nvSpPr>
        <p:spPr/>
        <p:txBody>
          <a:bodyPr/>
          <a:lstStyle/>
          <a:p>
            <a:fld id="{813D38B6-D84A-462A-9896-C7A1E57641A9}" type="datetimeFigureOut">
              <a:rPr lang="es-ES" smtClean="0"/>
              <a:t>21/05/2022</a:t>
            </a:fld>
            <a:endParaRPr lang="es-ES"/>
          </a:p>
        </p:txBody>
      </p:sp>
      <p:sp>
        <p:nvSpPr>
          <p:cNvPr id="5" name="Marcador de pie de página 4">
            <a:extLst>
              <a:ext uri="{FF2B5EF4-FFF2-40B4-BE49-F238E27FC236}">
                <a16:creationId xmlns:a16="http://schemas.microsoft.com/office/drawing/2014/main" id="{06990C51-E5A1-469A-AA90-3FF29A3C72C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E4F5076-C476-45F2-8445-C455E94BD544}"/>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3403290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94C3645-8ED0-422D-BB2E-3E9557B88CB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5A38B49E-0599-45B4-A411-16884B9805F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1F82DD9-E606-4847-A1E2-BDE4CC3E07F8}"/>
              </a:ext>
            </a:extLst>
          </p:cNvPr>
          <p:cNvSpPr>
            <a:spLocks noGrp="1"/>
          </p:cNvSpPr>
          <p:nvPr>
            <p:ph type="dt" sz="half" idx="10"/>
          </p:nvPr>
        </p:nvSpPr>
        <p:spPr/>
        <p:txBody>
          <a:bodyPr/>
          <a:lstStyle/>
          <a:p>
            <a:fld id="{813D38B6-D84A-462A-9896-C7A1E57641A9}" type="datetimeFigureOut">
              <a:rPr lang="es-ES" smtClean="0"/>
              <a:t>21/05/2022</a:t>
            </a:fld>
            <a:endParaRPr lang="es-ES"/>
          </a:p>
        </p:txBody>
      </p:sp>
      <p:sp>
        <p:nvSpPr>
          <p:cNvPr id="5" name="Marcador de pie de página 4">
            <a:extLst>
              <a:ext uri="{FF2B5EF4-FFF2-40B4-BE49-F238E27FC236}">
                <a16:creationId xmlns:a16="http://schemas.microsoft.com/office/drawing/2014/main" id="{69F0B714-E45D-4D83-A5A9-D5F03EB69A2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75A7200-4002-4BAD-B0A2-E3012DAE2C69}"/>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1696339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3B645F-E23F-4366-B988-BF2D887DDA9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A6867BF-6690-4D82-BD50-6062D48B9DF5}"/>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7D3D719-134D-4FEC-A5B5-C38489B71CF0}"/>
              </a:ext>
            </a:extLst>
          </p:cNvPr>
          <p:cNvSpPr>
            <a:spLocks noGrp="1"/>
          </p:cNvSpPr>
          <p:nvPr>
            <p:ph type="dt" sz="half" idx="10"/>
          </p:nvPr>
        </p:nvSpPr>
        <p:spPr/>
        <p:txBody>
          <a:bodyPr/>
          <a:lstStyle/>
          <a:p>
            <a:fld id="{813D38B6-D84A-462A-9896-C7A1E57641A9}" type="datetimeFigureOut">
              <a:rPr lang="es-ES" smtClean="0"/>
              <a:t>21/05/2022</a:t>
            </a:fld>
            <a:endParaRPr lang="es-ES"/>
          </a:p>
        </p:txBody>
      </p:sp>
      <p:sp>
        <p:nvSpPr>
          <p:cNvPr id="5" name="Marcador de pie de página 4">
            <a:extLst>
              <a:ext uri="{FF2B5EF4-FFF2-40B4-BE49-F238E27FC236}">
                <a16:creationId xmlns:a16="http://schemas.microsoft.com/office/drawing/2014/main" id="{01881E0F-F9F9-4CC8-9E2A-84B503FD203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6D458A0E-9FBE-4A98-A478-9F42EDC0DA2E}"/>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3830021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9C304D-0509-43B6-8AD0-F55CB88A5C1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BD9A233E-BC54-42BF-91C0-08542BC449A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BAECAAC-4F33-4178-BEFD-5D1DB7ED3B90}"/>
              </a:ext>
            </a:extLst>
          </p:cNvPr>
          <p:cNvSpPr>
            <a:spLocks noGrp="1"/>
          </p:cNvSpPr>
          <p:nvPr>
            <p:ph type="dt" sz="half" idx="10"/>
          </p:nvPr>
        </p:nvSpPr>
        <p:spPr/>
        <p:txBody>
          <a:bodyPr/>
          <a:lstStyle/>
          <a:p>
            <a:fld id="{813D38B6-D84A-462A-9896-C7A1E57641A9}" type="datetimeFigureOut">
              <a:rPr lang="es-ES" smtClean="0"/>
              <a:t>21/05/2022</a:t>
            </a:fld>
            <a:endParaRPr lang="es-ES"/>
          </a:p>
        </p:txBody>
      </p:sp>
      <p:sp>
        <p:nvSpPr>
          <p:cNvPr id="5" name="Marcador de pie de página 4">
            <a:extLst>
              <a:ext uri="{FF2B5EF4-FFF2-40B4-BE49-F238E27FC236}">
                <a16:creationId xmlns:a16="http://schemas.microsoft.com/office/drawing/2014/main" id="{A0F977FA-5316-4F67-864E-632DF656E7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E22D827-739D-48FF-A20D-46CD22C2D518}"/>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762234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3FABA8-0251-45CC-BA0F-E36DB42C63F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09B0EB8-4AD8-48ED-8EF7-8299FECFF31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2E1F80F0-7802-498A-9F1B-DA80BD8EC1F4}"/>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78513932-9841-4F6A-9954-C6A63054A184}"/>
              </a:ext>
            </a:extLst>
          </p:cNvPr>
          <p:cNvSpPr>
            <a:spLocks noGrp="1"/>
          </p:cNvSpPr>
          <p:nvPr>
            <p:ph type="dt" sz="half" idx="10"/>
          </p:nvPr>
        </p:nvSpPr>
        <p:spPr/>
        <p:txBody>
          <a:bodyPr/>
          <a:lstStyle/>
          <a:p>
            <a:fld id="{813D38B6-D84A-462A-9896-C7A1E57641A9}" type="datetimeFigureOut">
              <a:rPr lang="es-ES" smtClean="0"/>
              <a:t>21/05/2022</a:t>
            </a:fld>
            <a:endParaRPr lang="es-ES"/>
          </a:p>
        </p:txBody>
      </p:sp>
      <p:sp>
        <p:nvSpPr>
          <p:cNvPr id="6" name="Marcador de pie de página 5">
            <a:extLst>
              <a:ext uri="{FF2B5EF4-FFF2-40B4-BE49-F238E27FC236}">
                <a16:creationId xmlns:a16="http://schemas.microsoft.com/office/drawing/2014/main" id="{A1676B3D-CB2F-4165-877D-344E0D8BC90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43BEAF2-3B72-426F-AF8E-7BA21899BDAF}"/>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318077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3A4396-C8EF-41DD-92FA-5D0E1EFAFF4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F75DB7B-1EC8-4070-B1BB-308D1AA14E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5737E6B-6001-4D45-B4BD-2679859304D0}"/>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530BF9D7-DA58-46BF-9315-074BDA34C2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7166833E-5AB1-4279-AD43-9F294AB9AA13}"/>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AE06B050-1AC2-4C62-9AAA-E6788611917E}"/>
              </a:ext>
            </a:extLst>
          </p:cNvPr>
          <p:cNvSpPr>
            <a:spLocks noGrp="1"/>
          </p:cNvSpPr>
          <p:nvPr>
            <p:ph type="dt" sz="half" idx="10"/>
          </p:nvPr>
        </p:nvSpPr>
        <p:spPr/>
        <p:txBody>
          <a:bodyPr/>
          <a:lstStyle/>
          <a:p>
            <a:fld id="{813D38B6-D84A-462A-9896-C7A1E57641A9}" type="datetimeFigureOut">
              <a:rPr lang="es-ES" smtClean="0"/>
              <a:t>21/05/2022</a:t>
            </a:fld>
            <a:endParaRPr lang="es-ES"/>
          </a:p>
        </p:txBody>
      </p:sp>
      <p:sp>
        <p:nvSpPr>
          <p:cNvPr id="8" name="Marcador de pie de página 7">
            <a:extLst>
              <a:ext uri="{FF2B5EF4-FFF2-40B4-BE49-F238E27FC236}">
                <a16:creationId xmlns:a16="http://schemas.microsoft.com/office/drawing/2014/main" id="{5FC00769-1851-4FFF-ABBE-7460968299A4}"/>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CBB1264F-F4EA-408A-A0C6-640CFE52CAA4}"/>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2860523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76E78A-018E-4DC4-9467-3D6263605F44}"/>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1F04544-577D-4CD2-9764-C6FD792F56FE}"/>
              </a:ext>
            </a:extLst>
          </p:cNvPr>
          <p:cNvSpPr>
            <a:spLocks noGrp="1"/>
          </p:cNvSpPr>
          <p:nvPr>
            <p:ph type="dt" sz="half" idx="10"/>
          </p:nvPr>
        </p:nvSpPr>
        <p:spPr/>
        <p:txBody>
          <a:bodyPr/>
          <a:lstStyle/>
          <a:p>
            <a:fld id="{813D38B6-D84A-462A-9896-C7A1E57641A9}" type="datetimeFigureOut">
              <a:rPr lang="es-ES" smtClean="0"/>
              <a:t>21/05/2022</a:t>
            </a:fld>
            <a:endParaRPr lang="es-ES"/>
          </a:p>
        </p:txBody>
      </p:sp>
      <p:sp>
        <p:nvSpPr>
          <p:cNvPr id="4" name="Marcador de pie de página 3">
            <a:extLst>
              <a:ext uri="{FF2B5EF4-FFF2-40B4-BE49-F238E27FC236}">
                <a16:creationId xmlns:a16="http://schemas.microsoft.com/office/drawing/2014/main" id="{14E0DBB8-FD40-4DF5-A8F0-E4D91BEE0775}"/>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DB50198-C310-4AA0-B54E-B5B5DD6E58DC}"/>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513076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421211B-0BA9-4C6C-9240-E24F7778F768}"/>
              </a:ext>
            </a:extLst>
          </p:cNvPr>
          <p:cNvSpPr>
            <a:spLocks noGrp="1"/>
          </p:cNvSpPr>
          <p:nvPr>
            <p:ph type="dt" sz="half" idx="10"/>
          </p:nvPr>
        </p:nvSpPr>
        <p:spPr/>
        <p:txBody>
          <a:bodyPr/>
          <a:lstStyle/>
          <a:p>
            <a:fld id="{813D38B6-D84A-462A-9896-C7A1E57641A9}" type="datetimeFigureOut">
              <a:rPr lang="es-ES" smtClean="0"/>
              <a:t>21/05/2022</a:t>
            </a:fld>
            <a:endParaRPr lang="es-ES"/>
          </a:p>
        </p:txBody>
      </p:sp>
      <p:sp>
        <p:nvSpPr>
          <p:cNvPr id="3" name="Marcador de pie de página 2">
            <a:extLst>
              <a:ext uri="{FF2B5EF4-FFF2-40B4-BE49-F238E27FC236}">
                <a16:creationId xmlns:a16="http://schemas.microsoft.com/office/drawing/2014/main" id="{7B5413E4-93B4-4300-BECC-912AC801A8CF}"/>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8D3F64D7-B7AE-453E-8358-FDACE4139102}"/>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1495086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681A99-D239-44BC-9F8A-C4DC1CD13B9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B530522-CC34-4552-8E03-75C2D9DB8F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F6098477-8F74-4DB0-AF09-30BDDE5AE1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3877CC3-DD7B-4D22-86D8-6FC509479F33}"/>
              </a:ext>
            </a:extLst>
          </p:cNvPr>
          <p:cNvSpPr>
            <a:spLocks noGrp="1"/>
          </p:cNvSpPr>
          <p:nvPr>
            <p:ph type="dt" sz="half" idx="10"/>
          </p:nvPr>
        </p:nvSpPr>
        <p:spPr/>
        <p:txBody>
          <a:bodyPr/>
          <a:lstStyle/>
          <a:p>
            <a:fld id="{813D38B6-D84A-462A-9896-C7A1E57641A9}" type="datetimeFigureOut">
              <a:rPr lang="es-ES" smtClean="0"/>
              <a:t>21/05/2022</a:t>
            </a:fld>
            <a:endParaRPr lang="es-ES"/>
          </a:p>
        </p:txBody>
      </p:sp>
      <p:sp>
        <p:nvSpPr>
          <p:cNvPr id="6" name="Marcador de pie de página 5">
            <a:extLst>
              <a:ext uri="{FF2B5EF4-FFF2-40B4-BE49-F238E27FC236}">
                <a16:creationId xmlns:a16="http://schemas.microsoft.com/office/drawing/2014/main" id="{68913276-4F16-443D-A765-C1903BB7DAE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57F1AECB-0796-4AC0-9E7F-3E5FA85AB569}"/>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3776671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DFCC44-1E52-4BB1-8481-530BDEE892AD}"/>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1CB51B94-FE21-4F8D-B7DF-69B2ABC7D3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1821714-78D6-4BE8-B53B-DCFA065232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8C897B0-2D52-4FCC-97F4-D987B1B9521D}"/>
              </a:ext>
            </a:extLst>
          </p:cNvPr>
          <p:cNvSpPr>
            <a:spLocks noGrp="1"/>
          </p:cNvSpPr>
          <p:nvPr>
            <p:ph type="dt" sz="half" idx="10"/>
          </p:nvPr>
        </p:nvSpPr>
        <p:spPr/>
        <p:txBody>
          <a:bodyPr/>
          <a:lstStyle/>
          <a:p>
            <a:fld id="{813D38B6-D84A-462A-9896-C7A1E57641A9}" type="datetimeFigureOut">
              <a:rPr lang="es-ES" smtClean="0"/>
              <a:t>21/05/2022</a:t>
            </a:fld>
            <a:endParaRPr lang="es-ES"/>
          </a:p>
        </p:txBody>
      </p:sp>
      <p:sp>
        <p:nvSpPr>
          <p:cNvPr id="6" name="Marcador de pie de página 5">
            <a:extLst>
              <a:ext uri="{FF2B5EF4-FFF2-40B4-BE49-F238E27FC236}">
                <a16:creationId xmlns:a16="http://schemas.microsoft.com/office/drawing/2014/main" id="{316BE80B-C4C7-4FD5-B261-8B00319371C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53A1DFA8-EC4C-4A45-8198-95AEAA4BCB19}"/>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3066647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09020929-2543-4988-A091-9F3B23B7C3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E4D074C-F330-48FF-838B-3C3EF84E4C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ECC43BC-18C2-4C3B-A892-33DDC16E97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3D38B6-D84A-462A-9896-C7A1E57641A9}" type="datetimeFigureOut">
              <a:rPr lang="es-ES" smtClean="0"/>
              <a:t>21/05/2022</a:t>
            </a:fld>
            <a:endParaRPr lang="es-ES"/>
          </a:p>
        </p:txBody>
      </p:sp>
      <p:sp>
        <p:nvSpPr>
          <p:cNvPr id="5" name="Marcador de pie de página 4">
            <a:extLst>
              <a:ext uri="{FF2B5EF4-FFF2-40B4-BE49-F238E27FC236}">
                <a16:creationId xmlns:a16="http://schemas.microsoft.com/office/drawing/2014/main" id="{88D26265-9B14-43DA-936D-BC51B37DAF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6AF9C4FF-665A-4AC9-BEE9-1CB5BBBC86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7C2375-6C59-4BF8-AB72-2AC10AD24DFF}" type="slidenum">
              <a:rPr lang="es-ES" smtClean="0"/>
              <a:t>‹Nº›</a:t>
            </a:fld>
            <a:endParaRPr lang="es-ES"/>
          </a:p>
        </p:txBody>
      </p:sp>
    </p:spTree>
    <p:extLst>
      <p:ext uri="{BB962C8B-B14F-4D97-AF65-F5344CB8AC3E}">
        <p14:creationId xmlns:p14="http://schemas.microsoft.com/office/powerpoint/2010/main" val="29619717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uadroTexto 13">
            <a:extLst>
              <a:ext uri="{FF2B5EF4-FFF2-40B4-BE49-F238E27FC236}">
                <a16:creationId xmlns:a16="http://schemas.microsoft.com/office/drawing/2014/main" id="{BD67CCD6-4133-4D8C-B76C-118A2B028F51}"/>
              </a:ext>
            </a:extLst>
          </p:cNvPr>
          <p:cNvSpPr txBox="1">
            <a:spLocks noGrp="1" noRot="1" noMove="1" noResize="1" noEditPoints="1" noAdjustHandles="1" noChangeArrowheads="1" noChangeShapeType="1"/>
          </p:cNvSpPr>
          <p:nvPr/>
        </p:nvSpPr>
        <p:spPr>
          <a:xfrm>
            <a:off x="10502536" y="6456061"/>
            <a:ext cx="1562541" cy="307777"/>
          </a:xfrm>
          <a:prstGeom prst="rect">
            <a:avLst/>
          </a:prstGeom>
          <a:noFill/>
        </p:spPr>
        <p:txBody>
          <a:bodyPr wrap="square" rtlCol="0">
            <a:spAutoFit/>
          </a:bodyPr>
          <a:lstStyle/>
          <a:p>
            <a:pPr algn="r"/>
            <a:r>
              <a:rPr lang="es-ES" sz="1400" dirty="0">
                <a:solidFill>
                  <a:schemeClr val="accent1">
                    <a:lumMod val="75000"/>
                  </a:schemeClr>
                </a:solidFill>
                <a:latin typeface="Arial Narrow" panose="020B0606020202030204" pitchFamily="34" charset="0"/>
                <a:cs typeface="Arial" panose="020B0604020202020204" pitchFamily="34" charset="0"/>
              </a:rPr>
              <a:t>HERRAMIENTA 2.2.</a:t>
            </a:r>
          </a:p>
        </p:txBody>
      </p:sp>
      <p:sp>
        <p:nvSpPr>
          <p:cNvPr id="21" name="CuadroTexto 20">
            <a:extLst>
              <a:ext uri="{FF2B5EF4-FFF2-40B4-BE49-F238E27FC236}">
                <a16:creationId xmlns:a16="http://schemas.microsoft.com/office/drawing/2014/main" id="{D43BF9F0-64E9-4DDF-B8E3-E8A9AFC4B95E}"/>
              </a:ext>
            </a:extLst>
          </p:cNvPr>
          <p:cNvSpPr txBox="1">
            <a:spLocks noGrp="1" noRot="1" noMove="1" noResize="1" noEditPoints="1" noAdjustHandles="1" noChangeArrowheads="1" noChangeShapeType="1"/>
          </p:cNvSpPr>
          <p:nvPr/>
        </p:nvSpPr>
        <p:spPr>
          <a:xfrm>
            <a:off x="126922" y="108063"/>
            <a:ext cx="8146221" cy="830997"/>
          </a:xfrm>
          <a:prstGeom prst="rect">
            <a:avLst/>
          </a:prstGeom>
          <a:noFill/>
        </p:spPr>
        <p:txBody>
          <a:bodyPr wrap="square" rtlCol="0">
            <a:spAutoFit/>
          </a:bodyPr>
          <a:lstStyle/>
          <a:p>
            <a:r>
              <a:rPr lang="es-ES" sz="2000" b="1" dirty="0">
                <a:solidFill>
                  <a:schemeClr val="accent1">
                    <a:lumMod val="75000"/>
                  </a:schemeClr>
                </a:solidFill>
                <a:latin typeface="Arial Narrow" panose="020B0606020202030204" pitchFamily="34" charset="0"/>
                <a:cs typeface="Arial" panose="020B0604020202020204" pitchFamily="34" charset="0"/>
              </a:rPr>
              <a:t>PROPUESTA DE VALOR DE LA INNOVACIÓN</a:t>
            </a:r>
          </a:p>
          <a:p>
            <a:r>
              <a:rPr lang="es-ES" sz="1400" dirty="0">
                <a:solidFill>
                  <a:schemeClr val="accent1">
                    <a:lumMod val="75000"/>
                  </a:schemeClr>
                </a:solidFill>
                <a:latin typeface="Arial Narrow" panose="020B0606020202030204" pitchFamily="34" charset="0"/>
                <a:cs typeface="Arial" panose="020B0604020202020204" pitchFamily="34" charset="0"/>
              </a:rPr>
              <a:t>Esta herramienta necesita de la información de la herramienta 2.1 completa para poder desarrollarla, si no las ha hecho, regrese a la anterior herramienta y una vez la tenga completa inicie ésta.</a:t>
            </a:r>
            <a:endParaRPr lang="es-ES" dirty="0">
              <a:solidFill>
                <a:schemeClr val="accent1">
                  <a:lumMod val="75000"/>
                </a:schemeClr>
              </a:solidFill>
              <a:latin typeface="Arial Narrow" panose="020B0606020202030204" pitchFamily="34" charset="0"/>
              <a:cs typeface="Arial" panose="020B0604020202020204" pitchFamily="34" charset="0"/>
            </a:endParaRPr>
          </a:p>
        </p:txBody>
      </p:sp>
      <p:sp>
        <p:nvSpPr>
          <p:cNvPr id="2" name="CuadroTexto 1">
            <a:extLst>
              <a:ext uri="{FF2B5EF4-FFF2-40B4-BE49-F238E27FC236}">
                <a16:creationId xmlns:a16="http://schemas.microsoft.com/office/drawing/2014/main" id="{56CBF59C-7D7A-4698-9115-5CF095EB247F}"/>
              </a:ext>
            </a:extLst>
          </p:cNvPr>
          <p:cNvSpPr txBox="1"/>
          <p:nvPr/>
        </p:nvSpPr>
        <p:spPr>
          <a:xfrm>
            <a:off x="665253" y="1200150"/>
            <a:ext cx="10861494" cy="5047536"/>
          </a:xfrm>
          <a:prstGeom prst="rect">
            <a:avLst/>
          </a:prstGeom>
          <a:noFill/>
        </p:spPr>
        <p:txBody>
          <a:bodyPr wrap="square" rtlCol="0">
            <a:spAutoFit/>
          </a:bodyPr>
          <a:lstStyle/>
          <a:p>
            <a:pPr marL="342900" indent="-342900">
              <a:spcAft>
                <a:spcPts val="1200"/>
              </a:spcAft>
              <a:buFont typeface="+mj-lt"/>
              <a:buAutoNum type="arabicPeriod"/>
            </a:pPr>
            <a:r>
              <a:rPr lang="es-ES" dirty="0">
                <a:latin typeface="Arial" panose="020B0604020202020204" pitchFamily="34" charset="0"/>
                <a:cs typeface="Arial" panose="020B0604020202020204" pitchFamily="34" charset="0"/>
              </a:rPr>
              <a:t>Revise el archivo de PowerPoint para que se familiarice con los elementos.</a:t>
            </a:r>
          </a:p>
          <a:p>
            <a:pPr marL="342900" indent="-342900">
              <a:spcAft>
                <a:spcPts val="1200"/>
              </a:spcAft>
              <a:buFont typeface="+mj-lt"/>
              <a:buAutoNum type="arabicPeriod"/>
            </a:pPr>
            <a:r>
              <a:rPr lang="es-ES" dirty="0">
                <a:latin typeface="Arial" panose="020B0604020202020204" pitchFamily="34" charset="0"/>
                <a:cs typeface="Arial" panose="020B0604020202020204" pitchFamily="34" charset="0"/>
              </a:rPr>
              <a:t>Visualice el video que lo acompaña para que entienda como usar la herramienta.</a:t>
            </a:r>
          </a:p>
          <a:p>
            <a:pPr marL="342900" indent="-342900">
              <a:spcAft>
                <a:spcPts val="1200"/>
              </a:spcAft>
              <a:buFont typeface="+mj-lt"/>
              <a:buAutoNum type="arabicPeriod"/>
            </a:pPr>
            <a:r>
              <a:rPr lang="es-ES" dirty="0">
                <a:latin typeface="Arial" panose="020B0604020202020204" pitchFamily="34" charset="0"/>
                <a:cs typeface="Arial" panose="020B0604020202020204" pitchFamily="34" charset="0"/>
              </a:rPr>
              <a:t>Tenga a mano la herramienta 2.1. Perfil de la demanda de innovación ya que necesitará copiar los cuadros con las anotaciones y pegarlos en esta herramienta.</a:t>
            </a:r>
          </a:p>
          <a:p>
            <a:pPr marL="342900" indent="-342900">
              <a:spcAft>
                <a:spcPts val="1200"/>
              </a:spcAft>
              <a:buFont typeface="+mj-lt"/>
              <a:buAutoNum type="arabicPeriod"/>
            </a:pPr>
            <a:r>
              <a:rPr lang="es-ES" dirty="0">
                <a:latin typeface="Arial" panose="020B0604020202020204" pitchFamily="34" charset="0"/>
                <a:cs typeface="Arial" panose="020B0604020202020204" pitchFamily="34" charset="0"/>
              </a:rPr>
              <a:t>Revise cada una de las notas de la herramienta anterior e identifique dónde podría estar ubicada dentro de la matriz, por ejemplo, una fortaleza debería estar dentro de la fila de mantener, ahora verifique en cuál de las columnas debería estar (OBSTÁCULOS, RESULTADOS O EXPECTATIVAS).</a:t>
            </a:r>
          </a:p>
          <a:p>
            <a:pPr marL="342900" indent="-342900">
              <a:spcAft>
                <a:spcPts val="1200"/>
              </a:spcAft>
              <a:buFont typeface="+mj-lt"/>
              <a:buAutoNum type="arabicPeriod"/>
            </a:pPr>
            <a:r>
              <a:rPr lang="es-ES" dirty="0">
                <a:latin typeface="Arial" panose="020B0604020202020204" pitchFamily="34" charset="0"/>
                <a:cs typeface="Arial" panose="020B0604020202020204" pitchFamily="34" charset="0"/>
              </a:rPr>
              <a:t>Una vez haya ubicado todas las notas de la herramienta 2.1. en la primera página de esta herramienta estará listo para pasar a la página 2 donde deberá definir el reto.</a:t>
            </a:r>
          </a:p>
          <a:p>
            <a:pPr marL="342900" indent="-342900">
              <a:spcAft>
                <a:spcPts val="1200"/>
              </a:spcAft>
              <a:buFont typeface="+mj-lt"/>
              <a:buAutoNum type="arabicPeriod"/>
            </a:pPr>
            <a:r>
              <a:rPr lang="es-ES" dirty="0">
                <a:latin typeface="Arial" panose="020B0604020202020204" pitchFamily="34" charset="0"/>
                <a:cs typeface="Arial" panose="020B0604020202020204" pitchFamily="34" charset="0"/>
              </a:rPr>
              <a:t>Complete los espacios para formular el reto, teniendo en cuenta que en primer lugar debe ir LA PROPUESTA DE VALOR (mantener, eliminar, crear y mejorar), el ESPACIO DE LA INNOVACIÓN y el PERFIL DE LA DEMANDA.</a:t>
            </a:r>
          </a:p>
          <a:p>
            <a:pPr marL="342900" indent="-342900">
              <a:spcAft>
                <a:spcPts val="1200"/>
              </a:spcAft>
              <a:buFont typeface="+mj-lt"/>
              <a:buAutoNum type="arabicPeriod"/>
            </a:pPr>
            <a:r>
              <a:rPr lang="es-ES" dirty="0">
                <a:latin typeface="Arial" panose="020B0604020202020204" pitchFamily="34" charset="0"/>
                <a:cs typeface="Arial" panose="020B0604020202020204" pitchFamily="34" charset="0"/>
              </a:rPr>
              <a:t>Una vez las haya rellenado los espacios que considere, guarde el archivo como un PDF.</a:t>
            </a:r>
          </a:p>
          <a:p>
            <a:pPr marL="342900" indent="-342900">
              <a:spcAft>
                <a:spcPts val="1200"/>
              </a:spcAft>
              <a:buFont typeface="+mj-lt"/>
              <a:buAutoNum type="arabicPeriod"/>
            </a:pPr>
            <a:r>
              <a:rPr lang="es-ES" dirty="0">
                <a:latin typeface="Arial" panose="020B0604020202020204" pitchFamily="34" charset="0"/>
                <a:cs typeface="Arial" panose="020B0604020202020204" pitchFamily="34" charset="0"/>
              </a:rPr>
              <a:t>Suba el documento PDF a la tarea.</a:t>
            </a:r>
          </a:p>
        </p:txBody>
      </p:sp>
    </p:spTree>
    <p:extLst>
      <p:ext uri="{BB962C8B-B14F-4D97-AF65-F5344CB8AC3E}">
        <p14:creationId xmlns:p14="http://schemas.microsoft.com/office/powerpoint/2010/main" val="1345171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uadroTexto 13">
            <a:extLst>
              <a:ext uri="{FF2B5EF4-FFF2-40B4-BE49-F238E27FC236}">
                <a16:creationId xmlns:a16="http://schemas.microsoft.com/office/drawing/2014/main" id="{BD67CCD6-4133-4D8C-B76C-118A2B028F51}"/>
              </a:ext>
            </a:extLst>
          </p:cNvPr>
          <p:cNvSpPr txBox="1">
            <a:spLocks noGrp="1" noRot="1" noMove="1" noResize="1" noEditPoints="1" noAdjustHandles="1" noChangeArrowheads="1" noChangeShapeType="1"/>
          </p:cNvSpPr>
          <p:nvPr/>
        </p:nvSpPr>
        <p:spPr>
          <a:xfrm>
            <a:off x="10502536" y="6456061"/>
            <a:ext cx="1562541" cy="307777"/>
          </a:xfrm>
          <a:prstGeom prst="rect">
            <a:avLst/>
          </a:prstGeom>
          <a:noFill/>
        </p:spPr>
        <p:txBody>
          <a:bodyPr wrap="square" rtlCol="0">
            <a:spAutoFit/>
          </a:bodyPr>
          <a:lstStyle/>
          <a:p>
            <a:pPr algn="r"/>
            <a:r>
              <a:rPr lang="es-ES" sz="1400" dirty="0">
                <a:solidFill>
                  <a:schemeClr val="accent1">
                    <a:lumMod val="75000"/>
                  </a:schemeClr>
                </a:solidFill>
                <a:latin typeface="Arial Narrow" panose="020B0606020202030204" pitchFamily="34" charset="0"/>
                <a:cs typeface="Arial" panose="020B0604020202020204" pitchFamily="34" charset="0"/>
              </a:rPr>
              <a:t>HERRAMIENTA 2.2.</a:t>
            </a:r>
          </a:p>
        </p:txBody>
      </p:sp>
      <p:sp>
        <p:nvSpPr>
          <p:cNvPr id="21" name="CuadroTexto 20">
            <a:extLst>
              <a:ext uri="{FF2B5EF4-FFF2-40B4-BE49-F238E27FC236}">
                <a16:creationId xmlns:a16="http://schemas.microsoft.com/office/drawing/2014/main" id="{D43BF9F0-64E9-4DDF-B8E3-E8A9AFC4B95E}"/>
              </a:ext>
            </a:extLst>
          </p:cNvPr>
          <p:cNvSpPr txBox="1">
            <a:spLocks noGrp="1" noRot="1" noMove="1" noResize="1" noEditPoints="1" noAdjustHandles="1" noChangeArrowheads="1" noChangeShapeType="1"/>
          </p:cNvSpPr>
          <p:nvPr/>
        </p:nvSpPr>
        <p:spPr>
          <a:xfrm>
            <a:off x="126922" y="108063"/>
            <a:ext cx="8146221" cy="830997"/>
          </a:xfrm>
          <a:prstGeom prst="rect">
            <a:avLst/>
          </a:prstGeom>
          <a:noFill/>
        </p:spPr>
        <p:txBody>
          <a:bodyPr wrap="square" rtlCol="0">
            <a:spAutoFit/>
          </a:bodyPr>
          <a:lstStyle/>
          <a:p>
            <a:r>
              <a:rPr lang="es-ES" sz="2000" b="1" dirty="0">
                <a:solidFill>
                  <a:schemeClr val="accent1">
                    <a:lumMod val="75000"/>
                  </a:schemeClr>
                </a:solidFill>
                <a:latin typeface="Arial Narrow" panose="020B0606020202030204" pitchFamily="34" charset="0"/>
                <a:cs typeface="Arial" panose="020B0604020202020204" pitchFamily="34" charset="0"/>
              </a:rPr>
              <a:t>PROPUESTA DE VALOR DE LA INNOVACIÓN</a:t>
            </a:r>
          </a:p>
          <a:p>
            <a:r>
              <a:rPr lang="es-ES" sz="1400" dirty="0">
                <a:solidFill>
                  <a:schemeClr val="accent1">
                    <a:lumMod val="75000"/>
                  </a:schemeClr>
                </a:solidFill>
                <a:latin typeface="Arial Narrow" panose="020B0606020202030204" pitchFamily="34" charset="0"/>
                <a:cs typeface="Arial" panose="020B0604020202020204" pitchFamily="34" charset="0"/>
              </a:rPr>
              <a:t>Esta herramienta necesita de la información de la herramienta 2.1 completa para poder desarrollarla, si no las ha hecho, regrese a la anterior herramienta y una vez la tenga completa inicie ésta.</a:t>
            </a:r>
          </a:p>
        </p:txBody>
      </p:sp>
      <p:graphicFrame>
        <p:nvGraphicFramePr>
          <p:cNvPr id="7" name="Tabla 6">
            <a:extLst>
              <a:ext uri="{FF2B5EF4-FFF2-40B4-BE49-F238E27FC236}">
                <a16:creationId xmlns:a16="http://schemas.microsoft.com/office/drawing/2014/main" id="{E4E7A6A4-B16A-420D-87F4-E1F2A38EFC4F}"/>
              </a:ext>
            </a:extLst>
          </p:cNvPr>
          <p:cNvGraphicFramePr>
            <a:graphicFrameLocks noGrp="1" noDrilldown="1" noMove="1" noResize="1"/>
          </p:cNvGraphicFramePr>
          <p:nvPr>
            <p:extLst>
              <p:ext uri="{D42A27DB-BD31-4B8C-83A1-F6EECF244321}">
                <p14:modId xmlns:p14="http://schemas.microsoft.com/office/powerpoint/2010/main" val="1007597571"/>
              </p:ext>
            </p:extLst>
          </p:nvPr>
        </p:nvGraphicFramePr>
        <p:xfrm>
          <a:off x="237569" y="1113124"/>
          <a:ext cx="11667049" cy="5270725"/>
        </p:xfrm>
        <a:graphic>
          <a:graphicData uri="http://schemas.openxmlformats.org/drawingml/2006/table">
            <a:tbl>
              <a:tblPr/>
              <a:tblGrid>
                <a:gridCol w="1469311">
                  <a:extLst>
                    <a:ext uri="{9D8B030D-6E8A-4147-A177-3AD203B41FA5}">
                      <a16:colId xmlns:a16="http://schemas.microsoft.com/office/drawing/2014/main" val="297991669"/>
                    </a:ext>
                  </a:extLst>
                </a:gridCol>
                <a:gridCol w="3399246">
                  <a:extLst>
                    <a:ext uri="{9D8B030D-6E8A-4147-A177-3AD203B41FA5}">
                      <a16:colId xmlns:a16="http://schemas.microsoft.com/office/drawing/2014/main" val="3224364235"/>
                    </a:ext>
                  </a:extLst>
                </a:gridCol>
                <a:gridCol w="3399246">
                  <a:extLst>
                    <a:ext uri="{9D8B030D-6E8A-4147-A177-3AD203B41FA5}">
                      <a16:colId xmlns:a16="http://schemas.microsoft.com/office/drawing/2014/main" val="1461548223"/>
                    </a:ext>
                  </a:extLst>
                </a:gridCol>
                <a:gridCol w="3399246">
                  <a:extLst>
                    <a:ext uri="{9D8B030D-6E8A-4147-A177-3AD203B41FA5}">
                      <a16:colId xmlns:a16="http://schemas.microsoft.com/office/drawing/2014/main" val="1003205718"/>
                    </a:ext>
                  </a:extLst>
                </a:gridCol>
              </a:tblGrid>
              <a:tr h="182854">
                <a:tc>
                  <a:txBody>
                    <a:bodyPr/>
                    <a:lstStyle/>
                    <a:p>
                      <a:pPr algn="ctr" fontAlgn="ctr"/>
                      <a:endParaRPr lang="es-ES" sz="1200" b="0" i="0" u="none" strike="noStrike" dirty="0">
                        <a:solidFill>
                          <a:schemeClr val="accent1">
                            <a:lumMod val="75000"/>
                          </a:schemeClr>
                        </a:solidFill>
                        <a:effectLst/>
                        <a:latin typeface="Arial Narrow" panose="020B0606020202030204" pitchFamily="34" charset="0"/>
                      </a:endParaRPr>
                    </a:p>
                  </a:txBody>
                  <a:tcPr marL="0" marR="0" marT="0" marB="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algn="ctr" fontAlgn="ctr"/>
                      <a:r>
                        <a:rPr lang="es-ES" sz="1200" b="1" i="0" u="none" strike="noStrike" dirty="0">
                          <a:solidFill>
                            <a:srgbClr val="00B0F0"/>
                          </a:solidFill>
                          <a:effectLst/>
                          <a:latin typeface="Arial Narrow" panose="020B0606020202030204" pitchFamily="34" charset="0"/>
                        </a:rPr>
                        <a:t>Obstáculos</a:t>
                      </a:r>
                    </a:p>
                  </a:txBody>
                  <a:tcPr marL="0" marR="0" marT="0" marB="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algn="ctr" fontAlgn="ctr"/>
                      <a:r>
                        <a:rPr lang="es-ES" sz="1200" b="1" i="0" u="none" strike="noStrike" dirty="0">
                          <a:solidFill>
                            <a:srgbClr val="00B0F0"/>
                          </a:solidFill>
                          <a:effectLst/>
                          <a:latin typeface="Arial Narrow" panose="020B0606020202030204" pitchFamily="34" charset="0"/>
                        </a:rPr>
                        <a:t>Resultados</a:t>
                      </a:r>
                    </a:p>
                  </a:txBody>
                  <a:tcPr marL="0" marR="0" marT="0" marB="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algn="ctr" fontAlgn="ctr"/>
                      <a:r>
                        <a:rPr lang="es-ES" sz="1200" b="1" i="0" u="none" strike="noStrike" dirty="0">
                          <a:solidFill>
                            <a:srgbClr val="00B0F0"/>
                          </a:solidFill>
                          <a:effectLst/>
                          <a:latin typeface="Arial Narrow" panose="020B0606020202030204" pitchFamily="34" charset="0"/>
                        </a:rPr>
                        <a:t>Expectativas</a:t>
                      </a:r>
                    </a:p>
                  </a:txBody>
                  <a:tcPr marL="0" marR="0" marT="0" marB="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714333404"/>
                  </a:ext>
                </a:extLst>
              </a:tr>
              <a:tr h="949628">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mn-cs"/>
                        </a:rPr>
                        <a:t>MANTENER</a:t>
                      </a:r>
                    </a:p>
                  </a:txBody>
                  <a:tcPr marL="0" marR="0" marT="0" marB="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algn="ctr" fontAlgn="b"/>
                      <a:r>
                        <a:rPr lang="es-ES" sz="900" b="0" i="0" u="none" strike="noStrike" dirty="0">
                          <a:solidFill>
                            <a:schemeClr val="tx1"/>
                          </a:solidFill>
                          <a:effectLst/>
                          <a:latin typeface="Arial Narrow" panose="020B0606020202030204" pitchFamily="34" charset="0"/>
                        </a:rPr>
                        <a:t> </a:t>
                      </a:r>
                    </a:p>
                    <a:p>
                      <a:pPr algn="ctr" fontAlgn="b"/>
                      <a:r>
                        <a:rPr lang="es-ES" sz="900" b="0" i="0" u="none" strike="noStrike" dirty="0">
                          <a:solidFill>
                            <a:schemeClr val="tx1"/>
                          </a:solidFill>
                          <a:effectLst/>
                          <a:latin typeface="Arial Narrow" panose="020B0606020202030204" pitchFamily="34" charset="0"/>
                        </a:rPr>
                        <a:t> </a:t>
                      </a:r>
                    </a:p>
                  </a:txBody>
                  <a:tcPr marL="0" marR="0" marT="0" marB="0">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algn="ctr" fontAlgn="b"/>
                      <a:r>
                        <a:rPr lang="es-ES" sz="900" b="0" i="0" u="none" strike="noStrike" dirty="0">
                          <a:solidFill>
                            <a:schemeClr val="tx1"/>
                          </a:solidFill>
                          <a:effectLst/>
                          <a:latin typeface="Arial Narrow" panose="020B0606020202030204" pitchFamily="34" charset="0"/>
                        </a:rPr>
                        <a:t> </a:t>
                      </a:r>
                    </a:p>
                    <a:p>
                      <a:pPr algn="ctr" fontAlgn="b"/>
                      <a:r>
                        <a:rPr lang="es-ES" sz="900" b="0" i="0" u="none" strike="noStrike" dirty="0">
                          <a:solidFill>
                            <a:schemeClr val="tx1"/>
                          </a:solidFill>
                          <a:effectLst/>
                          <a:latin typeface="Arial Narrow" panose="020B0606020202030204" pitchFamily="34" charset="0"/>
                        </a:rPr>
                        <a:t> </a:t>
                      </a:r>
                    </a:p>
                  </a:txBody>
                  <a:tcPr marL="0" marR="0" marT="0" marB="0">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algn="ctr" fontAlgn="b"/>
                      <a:r>
                        <a:rPr lang="es-ES" sz="900" b="0" i="0" u="none" strike="noStrike" dirty="0">
                          <a:solidFill>
                            <a:schemeClr val="tx1"/>
                          </a:solidFill>
                          <a:effectLst/>
                          <a:latin typeface="Arial Narrow" panose="020B0606020202030204" pitchFamily="34" charset="0"/>
                        </a:rPr>
                        <a:t> </a:t>
                      </a:r>
                    </a:p>
                    <a:p>
                      <a:pPr algn="ctr" fontAlgn="b"/>
                      <a:r>
                        <a:rPr lang="es-ES" sz="900" b="0" i="0" u="none" strike="noStrike" dirty="0">
                          <a:solidFill>
                            <a:schemeClr val="tx1"/>
                          </a:solidFill>
                          <a:effectLst/>
                          <a:latin typeface="Arial Narrow" panose="020B0606020202030204" pitchFamily="34" charset="0"/>
                        </a:rPr>
                        <a:t> </a:t>
                      </a:r>
                    </a:p>
                    <a:p>
                      <a:pPr algn="ctr" fontAlgn="b"/>
                      <a:r>
                        <a:rPr lang="es-ES" sz="900" b="0" i="0" u="none" strike="noStrike" dirty="0">
                          <a:solidFill>
                            <a:schemeClr val="tx1"/>
                          </a:solidFill>
                          <a:effectLst/>
                          <a:latin typeface="Arial Narrow" panose="020B0606020202030204" pitchFamily="34" charset="0"/>
                        </a:rPr>
                        <a:t> </a:t>
                      </a:r>
                    </a:p>
                  </a:txBody>
                  <a:tcPr marL="0" marR="0" marT="0" marB="0">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353069318"/>
                  </a:ext>
                </a:extLst>
              </a:tr>
              <a:tr h="949628">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mn-cs"/>
                        </a:rPr>
                        <a:t>ELIMINAR</a:t>
                      </a:r>
                    </a:p>
                  </a:txBody>
                  <a:tcPr marL="0" marR="0" marT="0" marB="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algn="l" fontAlgn="b"/>
                      <a:r>
                        <a:rPr lang="es-ES" sz="900" b="0" i="0" u="none" strike="noStrike" dirty="0">
                          <a:solidFill>
                            <a:schemeClr val="tx1"/>
                          </a:solidFill>
                          <a:effectLst/>
                          <a:latin typeface="Arial Narrow" panose="020B0606020202030204" pitchFamily="34" charset="0"/>
                        </a:rPr>
                        <a:t> </a:t>
                      </a:r>
                    </a:p>
                    <a:p>
                      <a:pPr algn="l" fontAlgn="b"/>
                      <a:r>
                        <a:rPr lang="es-ES" sz="900" b="0" i="0" u="none" strike="noStrike" dirty="0">
                          <a:solidFill>
                            <a:schemeClr val="tx1"/>
                          </a:solidFill>
                          <a:effectLst/>
                          <a:latin typeface="Arial Narrow" panose="020B0606020202030204" pitchFamily="34" charset="0"/>
                        </a:rPr>
                        <a:t> </a:t>
                      </a:r>
                    </a:p>
                  </a:txBody>
                  <a:tcPr marL="0" marR="0" marT="0" marB="0" anchor="b">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algn="l" fontAlgn="b"/>
                      <a:r>
                        <a:rPr lang="es-ES" sz="900" b="0" i="0" u="none" strike="noStrike" dirty="0">
                          <a:solidFill>
                            <a:schemeClr val="tx1"/>
                          </a:solidFill>
                          <a:effectLst/>
                          <a:latin typeface="Arial Narrow" panose="020B0606020202030204" pitchFamily="34" charset="0"/>
                        </a:rPr>
                        <a:t> </a:t>
                      </a:r>
                    </a:p>
                    <a:p>
                      <a:pPr algn="l" fontAlgn="b"/>
                      <a:r>
                        <a:rPr lang="es-ES" sz="900" b="0" i="0" u="none" strike="noStrike" dirty="0">
                          <a:solidFill>
                            <a:schemeClr val="tx1"/>
                          </a:solidFill>
                          <a:effectLst/>
                          <a:latin typeface="Arial Narrow" panose="020B0606020202030204" pitchFamily="34" charset="0"/>
                        </a:rPr>
                        <a:t> </a:t>
                      </a:r>
                    </a:p>
                  </a:txBody>
                  <a:tcPr marL="0" marR="0" marT="0" marB="0" anchor="b">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algn="l" fontAlgn="b"/>
                      <a:r>
                        <a:rPr lang="es-ES" sz="900" b="0" i="0" u="none" strike="noStrike" dirty="0">
                          <a:solidFill>
                            <a:schemeClr val="tx1"/>
                          </a:solidFill>
                          <a:effectLst/>
                          <a:latin typeface="Arial Narrow" panose="020B0606020202030204" pitchFamily="34" charset="0"/>
                        </a:rPr>
                        <a:t> </a:t>
                      </a:r>
                    </a:p>
                    <a:p>
                      <a:pPr algn="l" fontAlgn="b"/>
                      <a:r>
                        <a:rPr lang="es-ES" sz="900" b="0" i="0" u="none" strike="noStrike" dirty="0">
                          <a:solidFill>
                            <a:schemeClr val="tx1"/>
                          </a:solidFill>
                          <a:effectLst/>
                          <a:latin typeface="Arial Narrow" panose="020B0606020202030204" pitchFamily="34" charset="0"/>
                        </a:rPr>
                        <a:t> </a:t>
                      </a:r>
                    </a:p>
                    <a:p>
                      <a:pPr algn="l" fontAlgn="b"/>
                      <a:r>
                        <a:rPr lang="es-ES" sz="900" b="0" i="0" u="none" strike="noStrike" dirty="0">
                          <a:solidFill>
                            <a:schemeClr val="tx1"/>
                          </a:solidFill>
                          <a:effectLst/>
                          <a:latin typeface="Arial Narrow" panose="020B0606020202030204" pitchFamily="34" charset="0"/>
                        </a:rPr>
                        <a:t> </a:t>
                      </a:r>
                    </a:p>
                  </a:txBody>
                  <a:tcPr marL="0" marR="0" marT="0" marB="0" anchor="b">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574719019"/>
                  </a:ext>
                </a:extLst>
              </a:tr>
              <a:tr h="949628">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mn-cs"/>
                        </a:rPr>
                        <a:t>CREAR</a:t>
                      </a:r>
                    </a:p>
                  </a:txBody>
                  <a:tcPr marL="0" marR="0" marT="0" marB="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algn="l" fontAlgn="b"/>
                      <a:endParaRPr lang="es-ES" sz="900" b="0" i="0" u="none" strike="noStrike" dirty="0">
                        <a:solidFill>
                          <a:schemeClr val="tx1"/>
                        </a:solidFill>
                        <a:effectLst/>
                        <a:latin typeface="Arial Narrow" panose="020B0606020202030204" pitchFamily="34" charset="0"/>
                      </a:endParaRPr>
                    </a:p>
                  </a:txBody>
                  <a:tcPr marL="0" marR="0" marT="0" marB="0" anchor="b">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algn="l" fontAlgn="b"/>
                      <a:endParaRPr lang="es-ES" sz="900" b="0" i="0" u="none" strike="noStrike" dirty="0">
                        <a:solidFill>
                          <a:schemeClr val="tx1"/>
                        </a:solidFill>
                        <a:effectLst/>
                        <a:latin typeface="Arial Narrow" panose="020B0606020202030204" pitchFamily="34" charset="0"/>
                      </a:endParaRPr>
                    </a:p>
                  </a:txBody>
                  <a:tcPr marL="0" marR="0" marT="0" marB="0" anchor="b">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algn="l" fontAlgn="b"/>
                      <a:endParaRPr lang="es-ES" sz="900" b="0" i="0" u="none" strike="noStrike" dirty="0">
                        <a:solidFill>
                          <a:schemeClr val="tx1"/>
                        </a:solidFill>
                        <a:effectLst/>
                        <a:latin typeface="Arial Narrow" panose="020B0606020202030204" pitchFamily="34" charset="0"/>
                      </a:endParaRPr>
                    </a:p>
                  </a:txBody>
                  <a:tcPr marL="0" marR="0" marT="0" marB="0" anchor="b">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3735570121"/>
                  </a:ext>
                </a:extLst>
              </a:tr>
              <a:tr h="949628">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mn-cs"/>
                        </a:rPr>
                        <a:t>MEJORAR</a:t>
                      </a:r>
                    </a:p>
                  </a:txBody>
                  <a:tcPr marL="0" marR="0" marT="0" marB="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algn="l" fontAlgn="b"/>
                      <a:endParaRPr lang="es-ES" sz="900" b="0" i="0" u="none" strike="noStrike" dirty="0">
                        <a:solidFill>
                          <a:schemeClr val="tx1"/>
                        </a:solidFill>
                        <a:effectLst/>
                        <a:latin typeface="Arial Narrow" panose="020B0606020202030204" pitchFamily="34" charset="0"/>
                      </a:endParaRPr>
                    </a:p>
                  </a:txBody>
                  <a:tcPr marL="0" marR="0" marT="0" marB="0" anchor="b">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algn="l" fontAlgn="b"/>
                      <a:endParaRPr lang="es-ES" sz="900" b="0" i="0" u="none" strike="noStrike" dirty="0">
                        <a:solidFill>
                          <a:schemeClr val="tx1"/>
                        </a:solidFill>
                        <a:effectLst/>
                        <a:latin typeface="Arial Narrow" panose="020B0606020202030204" pitchFamily="34" charset="0"/>
                      </a:endParaRPr>
                    </a:p>
                  </a:txBody>
                  <a:tcPr marL="0" marR="0" marT="0" marB="0" anchor="b">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algn="l" fontAlgn="b"/>
                      <a:endParaRPr lang="es-ES" sz="900" b="0" i="0" u="none" strike="noStrike" dirty="0">
                        <a:solidFill>
                          <a:schemeClr val="tx1"/>
                        </a:solidFill>
                        <a:effectLst/>
                        <a:latin typeface="Arial Narrow" panose="020B0606020202030204" pitchFamily="34" charset="0"/>
                      </a:endParaRPr>
                    </a:p>
                  </a:txBody>
                  <a:tcPr marL="0" marR="0" marT="0" marB="0" anchor="b">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2499794158"/>
                  </a:ext>
                </a:extLst>
              </a:tr>
              <a:tr h="439021">
                <a:tc rowSpan="2">
                  <a:txBody>
                    <a:bodyPr/>
                    <a:lstStyle/>
                    <a:p>
                      <a:pPr marL="87313" marR="0" lvl="0" indent="0" algn="l" defTabSz="914400" rtl="0" eaLnBrk="1" fontAlgn="ctr" latinLnBrk="0" hangingPunct="1">
                        <a:lnSpc>
                          <a:spcPct val="100000"/>
                        </a:lnSpc>
                        <a:spcBef>
                          <a:spcPts val="0"/>
                        </a:spcBef>
                        <a:spcAft>
                          <a:spcPts val="0"/>
                        </a:spcAft>
                        <a:buClrTx/>
                        <a:buSzTx/>
                        <a:buFontTx/>
                        <a:buNone/>
                        <a:tabLst/>
                        <a:defRPr/>
                      </a:pPr>
                      <a:r>
                        <a:rPr kumimoji="0" lang="es-ES" sz="12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mn-cs"/>
                        </a:rPr>
                        <a:t>Viabilidad:</a:t>
                      </a:r>
                      <a:br>
                        <a:rPr kumimoji="0" lang="es-ES" sz="1200" b="0" i="0" u="none" strike="noStrike" kern="1200" cap="none" spc="0" normalizeH="0" baseline="0" noProof="0" dirty="0">
                          <a:ln>
                            <a:noFill/>
                          </a:ln>
                          <a:solidFill>
                            <a:srgbClr val="00B0F0"/>
                          </a:solidFill>
                          <a:effectLst/>
                          <a:uLnTx/>
                          <a:uFillTx/>
                          <a:latin typeface="Arial Narrow" panose="020B0606020202030204" pitchFamily="34" charset="0"/>
                          <a:ea typeface="+mn-ea"/>
                          <a:cs typeface="+mn-cs"/>
                        </a:rPr>
                      </a:br>
                      <a:r>
                        <a:rPr kumimoji="0" lang="es-ES" sz="1200" b="0" i="0" u="none" strike="noStrike" kern="1200" cap="none" spc="0" normalizeH="0" baseline="0" noProof="0" dirty="0">
                          <a:ln>
                            <a:noFill/>
                          </a:ln>
                          <a:solidFill>
                            <a:srgbClr val="00B0F0"/>
                          </a:solidFill>
                          <a:effectLst/>
                          <a:uLnTx/>
                          <a:uFillTx/>
                          <a:latin typeface="Arial Narrow" panose="020B0606020202030204" pitchFamily="34" charset="0"/>
                          <a:ea typeface="+mn-ea"/>
                          <a:cs typeface="+mn-cs"/>
                        </a:rPr>
                        <a:t>Comercial</a:t>
                      </a:r>
                      <a:br>
                        <a:rPr kumimoji="0" lang="es-ES" sz="1200" b="0" i="0" u="none" strike="noStrike" kern="1200" cap="none" spc="0" normalizeH="0" baseline="0" noProof="0" dirty="0">
                          <a:ln>
                            <a:noFill/>
                          </a:ln>
                          <a:solidFill>
                            <a:srgbClr val="00B0F0"/>
                          </a:solidFill>
                          <a:effectLst/>
                          <a:uLnTx/>
                          <a:uFillTx/>
                          <a:latin typeface="Arial Narrow" panose="020B0606020202030204" pitchFamily="34" charset="0"/>
                          <a:ea typeface="+mn-ea"/>
                          <a:cs typeface="+mn-cs"/>
                        </a:rPr>
                      </a:br>
                      <a:r>
                        <a:rPr kumimoji="0" lang="es-ES" sz="1200" b="0" i="0" u="none" strike="noStrike" kern="1200" cap="none" spc="0" normalizeH="0" baseline="0" noProof="0" dirty="0">
                          <a:ln>
                            <a:noFill/>
                          </a:ln>
                          <a:solidFill>
                            <a:srgbClr val="00B0F0"/>
                          </a:solidFill>
                          <a:effectLst/>
                          <a:uLnTx/>
                          <a:uFillTx/>
                          <a:latin typeface="Arial Narrow" panose="020B0606020202030204" pitchFamily="34" charset="0"/>
                          <a:ea typeface="+mn-ea"/>
                          <a:cs typeface="+mn-cs"/>
                        </a:rPr>
                        <a:t>Social</a:t>
                      </a:r>
                      <a:br>
                        <a:rPr kumimoji="0" lang="es-ES" sz="1200" b="0" i="0" u="none" strike="noStrike" kern="1200" cap="none" spc="0" normalizeH="0" baseline="0" noProof="0" dirty="0">
                          <a:ln>
                            <a:noFill/>
                          </a:ln>
                          <a:solidFill>
                            <a:srgbClr val="00B0F0"/>
                          </a:solidFill>
                          <a:effectLst/>
                          <a:uLnTx/>
                          <a:uFillTx/>
                          <a:latin typeface="Arial Narrow" panose="020B0606020202030204" pitchFamily="34" charset="0"/>
                          <a:ea typeface="+mn-ea"/>
                          <a:cs typeface="+mn-cs"/>
                        </a:rPr>
                      </a:br>
                      <a:r>
                        <a:rPr kumimoji="0" lang="es-ES" sz="1200" b="0" i="0" u="none" strike="noStrike" kern="1200" cap="none" spc="0" normalizeH="0" baseline="0" noProof="0" dirty="0">
                          <a:ln>
                            <a:noFill/>
                          </a:ln>
                          <a:solidFill>
                            <a:srgbClr val="00B0F0"/>
                          </a:solidFill>
                          <a:effectLst/>
                          <a:uLnTx/>
                          <a:uFillTx/>
                          <a:latin typeface="Arial Narrow" panose="020B0606020202030204" pitchFamily="34" charset="0"/>
                          <a:ea typeface="+mn-ea"/>
                          <a:cs typeface="+mn-cs"/>
                        </a:rPr>
                        <a:t>Técnica</a:t>
                      </a:r>
                      <a:br>
                        <a:rPr kumimoji="0" lang="es-ES" sz="1200" b="0" i="0" u="none" strike="noStrike" kern="1200" cap="none" spc="0" normalizeH="0" baseline="0" noProof="0" dirty="0">
                          <a:ln>
                            <a:noFill/>
                          </a:ln>
                          <a:solidFill>
                            <a:srgbClr val="00B0F0"/>
                          </a:solidFill>
                          <a:effectLst/>
                          <a:uLnTx/>
                          <a:uFillTx/>
                          <a:latin typeface="Arial Narrow" panose="020B0606020202030204" pitchFamily="34" charset="0"/>
                          <a:ea typeface="+mn-ea"/>
                          <a:cs typeface="+mn-cs"/>
                        </a:rPr>
                      </a:br>
                      <a:r>
                        <a:rPr kumimoji="0" lang="es-ES" sz="1200" b="0" i="0" u="none" strike="noStrike" kern="1200" cap="none" spc="0" normalizeH="0" baseline="0" noProof="0" dirty="0">
                          <a:ln>
                            <a:noFill/>
                          </a:ln>
                          <a:solidFill>
                            <a:srgbClr val="00B0F0"/>
                          </a:solidFill>
                          <a:effectLst/>
                          <a:uLnTx/>
                          <a:uFillTx/>
                          <a:latin typeface="Arial Narrow" panose="020B0606020202030204" pitchFamily="34" charset="0"/>
                          <a:ea typeface="+mn-ea"/>
                          <a:cs typeface="+mn-cs"/>
                        </a:rPr>
                        <a:t>Económica</a:t>
                      </a:r>
                    </a:p>
                  </a:txBody>
                  <a:tcPr marL="0" marR="0" marT="0" marB="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marL="0" algn="ctr" defTabSz="914400" rtl="0" eaLnBrk="1" fontAlgn="ctr" latinLnBrk="0" hangingPunct="1"/>
                      <a:r>
                        <a:rPr lang="es-ES" sz="1100" b="0" i="0" u="none" strike="noStrike" kern="1200" dirty="0">
                          <a:solidFill>
                            <a:schemeClr val="accent1">
                              <a:lumMod val="75000"/>
                            </a:schemeClr>
                          </a:solidFill>
                          <a:effectLst/>
                          <a:latin typeface="Arial Narrow" panose="020B0606020202030204" pitchFamily="34" charset="0"/>
                          <a:ea typeface="+mn-ea"/>
                          <a:cs typeface="+mn-cs"/>
                        </a:rPr>
                        <a:t>Cómo se pueden reducir las frustraciones de los clientes y ayudarles a  superar los obstáculos.</a:t>
                      </a:r>
                    </a:p>
                  </a:txBody>
                  <a:tcPr marL="0" marR="0" marT="0" marB="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marL="0" algn="ctr" defTabSz="914400" rtl="0" eaLnBrk="1" fontAlgn="ctr" latinLnBrk="0" hangingPunct="1"/>
                      <a:r>
                        <a:rPr lang="es-ES" sz="1100" b="0" i="0" u="none" strike="noStrike" kern="1200" dirty="0">
                          <a:solidFill>
                            <a:schemeClr val="accent1">
                              <a:lumMod val="75000"/>
                            </a:schemeClr>
                          </a:solidFill>
                          <a:effectLst/>
                          <a:latin typeface="Arial Narrow" panose="020B0606020202030204" pitchFamily="34" charset="0"/>
                          <a:ea typeface="+mn-ea"/>
                          <a:cs typeface="+mn-cs"/>
                        </a:rPr>
                        <a:t>Cómo se puede contribuir alcanzar los resultados que quiere conseguir el cliente.</a:t>
                      </a:r>
                    </a:p>
                  </a:txBody>
                  <a:tcPr marL="0" marR="0" marT="0" marB="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marL="0" algn="ctr" defTabSz="914400" rtl="0" eaLnBrk="1" fontAlgn="ctr" latinLnBrk="0" hangingPunct="1"/>
                      <a:r>
                        <a:rPr lang="es-ES" sz="1100" b="0" i="0" u="none" strike="noStrike" kern="1200" dirty="0">
                          <a:solidFill>
                            <a:schemeClr val="accent1">
                              <a:lumMod val="75000"/>
                            </a:schemeClr>
                          </a:solidFill>
                          <a:effectLst/>
                          <a:latin typeface="Arial Narrow" panose="020B0606020202030204" pitchFamily="34" charset="0"/>
                          <a:ea typeface="+mn-ea"/>
                          <a:cs typeface="+mn-cs"/>
                        </a:rPr>
                        <a:t>Qué características de nuestros productos y/o servicios debemos tener en cuenta que influyen en las expectativas del cliente.</a:t>
                      </a:r>
                    </a:p>
                  </a:txBody>
                  <a:tcPr marL="0" marR="0" marT="0" marB="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3530017529"/>
                  </a:ext>
                </a:extLst>
              </a:tr>
              <a:tr h="850312">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dirty="0">
                        <a:ln>
                          <a:noFill/>
                        </a:ln>
                        <a:solidFill>
                          <a:srgbClr val="4472C4">
                            <a:lumMod val="75000"/>
                          </a:srgbClr>
                        </a:solidFill>
                        <a:effectLst/>
                        <a:uLnTx/>
                        <a:uFillTx/>
                        <a:latin typeface="Arial Narrow" panose="020B0606020202030204" pitchFamily="34" charset="0"/>
                        <a:ea typeface="+mn-ea"/>
                        <a:cs typeface="+mn-cs"/>
                      </a:endParaRPr>
                    </a:p>
                  </a:txBody>
                  <a:tcPr marL="0" marR="0" marT="0" marB="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algn="l" fontAlgn="b"/>
                      <a:endParaRPr lang="es-ES" sz="900" b="0" i="0" u="none" strike="noStrike" dirty="0">
                        <a:solidFill>
                          <a:schemeClr val="tx1"/>
                        </a:solidFill>
                        <a:effectLst/>
                        <a:latin typeface="Arial Narrow" panose="020B0606020202030204" pitchFamily="34" charset="0"/>
                      </a:endParaRPr>
                    </a:p>
                  </a:txBody>
                  <a:tcPr marL="0" marR="0" marT="0" marB="0" anchor="b">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algn="l" fontAlgn="b"/>
                      <a:endParaRPr lang="es-ES" sz="900" b="0" i="0" u="none" strike="noStrike" dirty="0">
                        <a:solidFill>
                          <a:schemeClr val="tx1"/>
                        </a:solidFill>
                        <a:effectLst/>
                        <a:latin typeface="Arial Narrow" panose="020B0606020202030204" pitchFamily="34" charset="0"/>
                      </a:endParaRPr>
                    </a:p>
                  </a:txBody>
                  <a:tcPr marL="0" marR="0" marT="0" marB="0" anchor="b">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algn="l" fontAlgn="b"/>
                      <a:endParaRPr lang="es-ES" sz="900" b="0" i="0" u="none" strike="noStrike" dirty="0">
                        <a:solidFill>
                          <a:schemeClr val="tx1"/>
                        </a:solidFill>
                        <a:effectLst/>
                        <a:latin typeface="Arial Narrow" panose="020B0606020202030204" pitchFamily="34" charset="0"/>
                      </a:endParaRPr>
                    </a:p>
                  </a:txBody>
                  <a:tcPr marL="0" marR="0" marT="0" marB="0" anchor="b">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89561077"/>
                  </a:ext>
                </a:extLst>
              </a:tr>
            </a:tbl>
          </a:graphicData>
        </a:graphic>
      </p:graphicFrame>
      <p:sp>
        <p:nvSpPr>
          <p:cNvPr id="8" name="Rectángulo 7">
            <a:extLst>
              <a:ext uri="{FF2B5EF4-FFF2-40B4-BE49-F238E27FC236}">
                <a16:creationId xmlns:a16="http://schemas.microsoft.com/office/drawing/2014/main" id="{4AA32772-FBF7-D6EB-8BBE-9F22E520E31B}"/>
              </a:ext>
            </a:extLst>
          </p:cNvPr>
          <p:cNvSpPr/>
          <p:nvPr/>
        </p:nvSpPr>
        <p:spPr>
          <a:xfrm>
            <a:off x="10208027" y="1352048"/>
            <a:ext cx="1695796" cy="84008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S" sz="1200" dirty="0">
                <a:solidFill>
                  <a:schemeClr val="tx1"/>
                </a:solidFill>
              </a:rPr>
              <a:t>Conocemos cuáles son las necesidades de nuestros clientes.</a:t>
            </a:r>
          </a:p>
        </p:txBody>
      </p:sp>
      <p:sp>
        <p:nvSpPr>
          <p:cNvPr id="9" name="Rectángulo 8">
            <a:extLst>
              <a:ext uri="{FF2B5EF4-FFF2-40B4-BE49-F238E27FC236}">
                <a16:creationId xmlns:a16="http://schemas.microsoft.com/office/drawing/2014/main" id="{66FB9EA3-1C29-72C0-1D7B-ECAC07DE5637}"/>
              </a:ext>
            </a:extLst>
          </p:cNvPr>
          <p:cNvSpPr/>
          <p:nvPr/>
        </p:nvSpPr>
        <p:spPr>
          <a:xfrm>
            <a:off x="5120639" y="1352048"/>
            <a:ext cx="1695796" cy="84009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S" sz="1200" dirty="0">
                <a:solidFill>
                  <a:schemeClr val="tx1"/>
                </a:solidFill>
              </a:rPr>
              <a:t>Tenemos un equipo de trabajo competitivo y comprometido.</a:t>
            </a:r>
          </a:p>
        </p:txBody>
      </p:sp>
      <p:sp>
        <p:nvSpPr>
          <p:cNvPr id="10" name="Rectángulo 9">
            <a:extLst>
              <a:ext uri="{FF2B5EF4-FFF2-40B4-BE49-F238E27FC236}">
                <a16:creationId xmlns:a16="http://schemas.microsoft.com/office/drawing/2014/main" id="{A9A9F5D0-5D2D-7C2E-D126-F7FD06A889FC}"/>
              </a:ext>
            </a:extLst>
          </p:cNvPr>
          <p:cNvSpPr/>
          <p:nvPr/>
        </p:nvSpPr>
        <p:spPr>
          <a:xfrm>
            <a:off x="8512231" y="1352047"/>
            <a:ext cx="1695796" cy="84009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ES" sz="1200" dirty="0">
                <a:solidFill>
                  <a:schemeClr val="tx1"/>
                </a:solidFill>
              </a:rPr>
              <a:t>Los clientes actuales están fuera del país.</a:t>
            </a:r>
          </a:p>
        </p:txBody>
      </p:sp>
      <p:sp>
        <p:nvSpPr>
          <p:cNvPr id="11" name="Rectángulo 10">
            <a:extLst>
              <a:ext uri="{FF2B5EF4-FFF2-40B4-BE49-F238E27FC236}">
                <a16:creationId xmlns:a16="http://schemas.microsoft.com/office/drawing/2014/main" id="{287A1E53-A92B-83C6-ED46-E6EB45418988}"/>
              </a:ext>
            </a:extLst>
          </p:cNvPr>
          <p:cNvSpPr/>
          <p:nvPr/>
        </p:nvSpPr>
        <p:spPr>
          <a:xfrm>
            <a:off x="1729047" y="4148051"/>
            <a:ext cx="1695796" cy="94472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ES" sz="1200" dirty="0">
                <a:solidFill>
                  <a:schemeClr val="tx1"/>
                </a:solidFill>
              </a:rPr>
              <a:t>Somos una empresa que está centrada en la exportación de nuestros productos.</a:t>
            </a:r>
          </a:p>
        </p:txBody>
      </p:sp>
      <p:sp>
        <p:nvSpPr>
          <p:cNvPr id="12" name="Rectángulo 11">
            <a:extLst>
              <a:ext uri="{FF2B5EF4-FFF2-40B4-BE49-F238E27FC236}">
                <a16:creationId xmlns:a16="http://schemas.microsoft.com/office/drawing/2014/main" id="{36BFD5F2-43CA-41BE-7FC2-2A1C611922A2}"/>
              </a:ext>
            </a:extLst>
          </p:cNvPr>
          <p:cNvSpPr/>
          <p:nvPr/>
        </p:nvSpPr>
        <p:spPr>
          <a:xfrm>
            <a:off x="6816435" y="1358664"/>
            <a:ext cx="1695796" cy="84008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S" sz="1200" dirty="0">
                <a:solidFill>
                  <a:schemeClr val="tx1"/>
                </a:solidFill>
              </a:rPr>
              <a:t>Tenemos productos de calidad que nuestros clientes valoran.</a:t>
            </a:r>
          </a:p>
        </p:txBody>
      </p:sp>
      <p:sp>
        <p:nvSpPr>
          <p:cNvPr id="13" name="Rectángulo 12">
            <a:extLst>
              <a:ext uri="{FF2B5EF4-FFF2-40B4-BE49-F238E27FC236}">
                <a16:creationId xmlns:a16="http://schemas.microsoft.com/office/drawing/2014/main" id="{335E92F9-59DA-48EE-BB0A-876D8319900F}"/>
              </a:ext>
            </a:extLst>
          </p:cNvPr>
          <p:cNvSpPr/>
          <p:nvPr/>
        </p:nvSpPr>
        <p:spPr>
          <a:xfrm>
            <a:off x="1729047" y="5543760"/>
            <a:ext cx="1695796" cy="84008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S" sz="1200" dirty="0">
                <a:solidFill>
                  <a:schemeClr val="tx1"/>
                </a:solidFill>
              </a:rPr>
              <a:t>Los productos cercanos solo los consigo en el supermercado.</a:t>
            </a:r>
          </a:p>
        </p:txBody>
      </p:sp>
      <p:sp>
        <p:nvSpPr>
          <p:cNvPr id="15" name="Rectángulo 14">
            <a:extLst>
              <a:ext uri="{FF2B5EF4-FFF2-40B4-BE49-F238E27FC236}">
                <a16:creationId xmlns:a16="http://schemas.microsoft.com/office/drawing/2014/main" id="{FDAE230E-A660-233B-9B3A-FA762E9DF70E}"/>
              </a:ext>
            </a:extLst>
          </p:cNvPr>
          <p:cNvSpPr/>
          <p:nvPr/>
        </p:nvSpPr>
        <p:spPr>
          <a:xfrm>
            <a:off x="3424843" y="5543760"/>
            <a:ext cx="1695796" cy="84008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ES" sz="1200" dirty="0">
                <a:solidFill>
                  <a:schemeClr val="tx1"/>
                </a:solidFill>
              </a:rPr>
              <a:t>No tengo la trazabilidad del producto, así que no sabe su procedencia</a:t>
            </a:r>
          </a:p>
        </p:txBody>
      </p:sp>
      <p:sp>
        <p:nvSpPr>
          <p:cNvPr id="16" name="Rectángulo 15">
            <a:extLst>
              <a:ext uri="{FF2B5EF4-FFF2-40B4-BE49-F238E27FC236}">
                <a16:creationId xmlns:a16="http://schemas.microsoft.com/office/drawing/2014/main" id="{014F8BB6-0047-EFAB-08AD-C361D803F747}"/>
              </a:ext>
            </a:extLst>
          </p:cNvPr>
          <p:cNvSpPr/>
          <p:nvPr/>
        </p:nvSpPr>
        <p:spPr>
          <a:xfrm>
            <a:off x="5120639" y="5543760"/>
            <a:ext cx="1695796" cy="84008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s-ES" sz="1200" dirty="0">
                <a:solidFill>
                  <a:schemeClr val="tx1"/>
                </a:solidFill>
              </a:rPr>
              <a:t>Buscan que el producto realmente sea local y ojalá biológico. </a:t>
            </a:r>
          </a:p>
        </p:txBody>
      </p:sp>
      <p:sp>
        <p:nvSpPr>
          <p:cNvPr id="17" name="Rectángulo 16">
            <a:extLst>
              <a:ext uri="{FF2B5EF4-FFF2-40B4-BE49-F238E27FC236}">
                <a16:creationId xmlns:a16="http://schemas.microsoft.com/office/drawing/2014/main" id="{EA4DCDF4-4AF4-E228-8C8B-4A43DAF72CFD}"/>
              </a:ext>
            </a:extLst>
          </p:cNvPr>
          <p:cNvSpPr/>
          <p:nvPr/>
        </p:nvSpPr>
        <p:spPr>
          <a:xfrm>
            <a:off x="6816435" y="5543760"/>
            <a:ext cx="1695796" cy="84008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s-ES" sz="1200" dirty="0">
                <a:solidFill>
                  <a:schemeClr val="tx1"/>
                </a:solidFill>
              </a:rPr>
              <a:t>Valoran el sabor, esperan productos de campo sabrosos.</a:t>
            </a:r>
          </a:p>
        </p:txBody>
      </p:sp>
      <p:sp>
        <p:nvSpPr>
          <p:cNvPr id="19" name="Rectángulo 18">
            <a:extLst>
              <a:ext uri="{FF2B5EF4-FFF2-40B4-BE49-F238E27FC236}">
                <a16:creationId xmlns:a16="http://schemas.microsoft.com/office/drawing/2014/main" id="{A28EDC36-D508-4889-2972-ED41B01131CE}"/>
              </a:ext>
            </a:extLst>
          </p:cNvPr>
          <p:cNvSpPr/>
          <p:nvPr/>
        </p:nvSpPr>
        <p:spPr>
          <a:xfrm>
            <a:off x="8512231" y="5543761"/>
            <a:ext cx="1695796" cy="84009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ES" sz="1200" dirty="0">
                <a:solidFill>
                  <a:schemeClr val="tx1"/>
                </a:solidFill>
              </a:rPr>
              <a:t>No esperan productos “perfectos” sino naturales 100% </a:t>
            </a:r>
          </a:p>
        </p:txBody>
      </p:sp>
      <p:sp>
        <p:nvSpPr>
          <p:cNvPr id="20" name="Rectángulo 19">
            <a:extLst>
              <a:ext uri="{FF2B5EF4-FFF2-40B4-BE49-F238E27FC236}">
                <a16:creationId xmlns:a16="http://schemas.microsoft.com/office/drawing/2014/main" id="{6765323E-CB03-7173-FEFA-A17D7E760A24}"/>
              </a:ext>
            </a:extLst>
          </p:cNvPr>
          <p:cNvSpPr/>
          <p:nvPr/>
        </p:nvSpPr>
        <p:spPr>
          <a:xfrm>
            <a:off x="10208027" y="5543760"/>
            <a:ext cx="1695796" cy="84009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ES" sz="1200" dirty="0">
                <a:solidFill>
                  <a:schemeClr val="tx1"/>
                </a:solidFill>
              </a:rPr>
              <a:t>Esperan que los productos no sean muy caros.</a:t>
            </a:r>
          </a:p>
        </p:txBody>
      </p:sp>
      <p:sp>
        <p:nvSpPr>
          <p:cNvPr id="22" name="Rectángulo 21">
            <a:extLst>
              <a:ext uri="{FF2B5EF4-FFF2-40B4-BE49-F238E27FC236}">
                <a16:creationId xmlns:a16="http://schemas.microsoft.com/office/drawing/2014/main" id="{BAF6DFF1-CDC4-6626-1A33-5C2979C4AC1C}"/>
              </a:ext>
            </a:extLst>
          </p:cNvPr>
          <p:cNvSpPr/>
          <p:nvPr/>
        </p:nvSpPr>
        <p:spPr>
          <a:xfrm>
            <a:off x="1729047" y="2268239"/>
            <a:ext cx="1695796" cy="88228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s-ES" sz="1200" dirty="0">
                <a:solidFill>
                  <a:schemeClr val="tx1"/>
                </a:solidFill>
              </a:rPr>
              <a:t>Los compradores están viendo mi producto como un producto caro.</a:t>
            </a:r>
          </a:p>
        </p:txBody>
      </p:sp>
      <p:sp>
        <p:nvSpPr>
          <p:cNvPr id="23" name="Rectángulo 22">
            <a:extLst>
              <a:ext uri="{FF2B5EF4-FFF2-40B4-BE49-F238E27FC236}">
                <a16:creationId xmlns:a16="http://schemas.microsoft.com/office/drawing/2014/main" id="{AAB18304-9600-4018-12C3-7C8C054A9569}"/>
              </a:ext>
            </a:extLst>
          </p:cNvPr>
          <p:cNvSpPr/>
          <p:nvPr/>
        </p:nvSpPr>
        <p:spPr>
          <a:xfrm>
            <a:off x="1729047" y="3209218"/>
            <a:ext cx="1695796" cy="9388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s-ES" sz="1200" dirty="0">
                <a:solidFill>
                  <a:schemeClr val="tx1"/>
                </a:solidFill>
              </a:rPr>
              <a:t>En mi país de origen las personas no suelen consumir el producto que exporto.</a:t>
            </a:r>
          </a:p>
        </p:txBody>
      </p:sp>
      <p:sp>
        <p:nvSpPr>
          <p:cNvPr id="24" name="Rectángulo 23">
            <a:extLst>
              <a:ext uri="{FF2B5EF4-FFF2-40B4-BE49-F238E27FC236}">
                <a16:creationId xmlns:a16="http://schemas.microsoft.com/office/drawing/2014/main" id="{71FE7869-016F-34C9-F682-2A75E37AA4DF}"/>
              </a:ext>
            </a:extLst>
          </p:cNvPr>
          <p:cNvSpPr/>
          <p:nvPr/>
        </p:nvSpPr>
        <p:spPr>
          <a:xfrm>
            <a:off x="5120639" y="3209218"/>
            <a:ext cx="1695796" cy="92627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dirty="0">
                <a:solidFill>
                  <a:schemeClr val="tx1"/>
                </a:solidFill>
              </a:rPr>
              <a:t>Mis competidores directos aun no están vendiendo de manera local y siguen exportando.</a:t>
            </a:r>
          </a:p>
        </p:txBody>
      </p:sp>
      <p:sp>
        <p:nvSpPr>
          <p:cNvPr id="25" name="Rectángulo 24">
            <a:extLst>
              <a:ext uri="{FF2B5EF4-FFF2-40B4-BE49-F238E27FC236}">
                <a16:creationId xmlns:a16="http://schemas.microsoft.com/office/drawing/2014/main" id="{6AF89150-C398-5419-3F65-1F5278F102EB}"/>
              </a:ext>
            </a:extLst>
          </p:cNvPr>
          <p:cNvSpPr/>
          <p:nvPr/>
        </p:nvSpPr>
        <p:spPr>
          <a:xfrm>
            <a:off x="3424843" y="3196661"/>
            <a:ext cx="1695796" cy="93883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1200" dirty="0">
                <a:solidFill>
                  <a:schemeClr val="tx1"/>
                </a:solidFill>
              </a:rPr>
              <a:t>Los proveedores son aliados estratégicos y podría negociar algunos descuentos por logística.</a:t>
            </a:r>
          </a:p>
        </p:txBody>
      </p:sp>
    </p:spTree>
    <p:extLst>
      <p:ext uri="{BB962C8B-B14F-4D97-AF65-F5344CB8AC3E}">
        <p14:creationId xmlns:p14="http://schemas.microsoft.com/office/powerpoint/2010/main" val="138273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C9B4F14D-F02E-4BE3-9BB8-DDD578E48180}"/>
              </a:ext>
            </a:extLst>
          </p:cNvPr>
          <p:cNvSpPr txBox="1"/>
          <p:nvPr/>
        </p:nvSpPr>
        <p:spPr>
          <a:xfrm>
            <a:off x="1866901" y="290943"/>
            <a:ext cx="10198178" cy="64633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 sz="3600" b="0" i="0" u="none" strike="noStrike" kern="1200" cap="none" spc="0" normalizeH="0" baseline="0" noProof="0" dirty="0">
                <a:ln>
                  <a:noFill/>
                </a:ln>
                <a:solidFill>
                  <a:srgbClr val="4472C4">
                    <a:lumMod val="75000"/>
                  </a:srgbClr>
                </a:solidFill>
                <a:effectLst/>
                <a:uLnTx/>
                <a:uFillTx/>
                <a:latin typeface="Barlow Condensed Light" panose="00000406000000000000" pitchFamily="50" charset="0"/>
                <a:ea typeface="+mn-ea"/>
                <a:cs typeface="Arial" panose="020B0604020202020204" pitchFamily="34" charset="0"/>
              </a:rPr>
              <a:t>PROPUESTA DE VALOR DE LA INNOVACIÓN (HERRAMIENTA 2.2.)</a:t>
            </a:r>
            <a:endParaRPr kumimoji="0" lang="es-ES" sz="3200" b="0" i="0" u="none" strike="noStrike" kern="1200" cap="none" spc="0" normalizeH="0" baseline="0" noProof="0" dirty="0">
              <a:ln>
                <a:noFill/>
              </a:ln>
              <a:solidFill>
                <a:srgbClr val="4472C4">
                  <a:lumMod val="75000"/>
                </a:srgbClr>
              </a:solidFill>
              <a:effectLst/>
              <a:uLnTx/>
              <a:uFillTx/>
              <a:latin typeface="Barlow Condensed Light" panose="00000406000000000000" pitchFamily="50" charset="0"/>
              <a:ea typeface="+mn-ea"/>
              <a:cs typeface="Arial" panose="020B0604020202020204" pitchFamily="34" charset="0"/>
            </a:endParaRPr>
          </a:p>
        </p:txBody>
      </p:sp>
      <p:sp>
        <p:nvSpPr>
          <p:cNvPr id="9" name="CuadroTexto 8">
            <a:extLst>
              <a:ext uri="{FF2B5EF4-FFF2-40B4-BE49-F238E27FC236}">
                <a16:creationId xmlns:a16="http://schemas.microsoft.com/office/drawing/2014/main" id="{E9381B84-2ACD-4C57-BDAD-662140CF93DC}"/>
              </a:ext>
            </a:extLst>
          </p:cNvPr>
          <p:cNvSpPr txBox="1"/>
          <p:nvPr/>
        </p:nvSpPr>
        <p:spPr>
          <a:xfrm>
            <a:off x="6017238" y="6456061"/>
            <a:ext cx="6047840" cy="307777"/>
          </a:xfrm>
          <a:prstGeom prst="rect">
            <a:avLst/>
          </a:prstGeom>
          <a:noFill/>
        </p:spPr>
        <p:txBody>
          <a:bodyPr wrap="square" rtlCol="0">
            <a:spAutoFit/>
          </a:bodyPr>
          <a:lstStyle/>
          <a:p>
            <a:pPr algn="r"/>
            <a:r>
              <a:rPr lang="es-ES" sz="1400" dirty="0">
                <a:solidFill>
                  <a:schemeClr val="accent1">
                    <a:lumMod val="75000"/>
                  </a:schemeClr>
                </a:solidFill>
                <a:latin typeface="Barlow" panose="00000500000000000000" pitchFamily="50" charset="0"/>
                <a:cs typeface="Arial" panose="020B0604020202020204" pitchFamily="34" charset="0"/>
              </a:rPr>
              <a:t>RETOS Y PROPUESTAS DE VALOR</a:t>
            </a:r>
          </a:p>
        </p:txBody>
      </p:sp>
      <p:graphicFrame>
        <p:nvGraphicFramePr>
          <p:cNvPr id="30" name="Tabla 29">
            <a:extLst>
              <a:ext uri="{FF2B5EF4-FFF2-40B4-BE49-F238E27FC236}">
                <a16:creationId xmlns:a16="http://schemas.microsoft.com/office/drawing/2014/main" id="{A55D4978-D02C-4BBC-2D43-8C32D7F74E75}"/>
              </a:ext>
            </a:extLst>
          </p:cNvPr>
          <p:cNvGraphicFramePr/>
          <p:nvPr/>
        </p:nvGraphicFramePr>
        <p:xfrm>
          <a:off x="237569" y="2186916"/>
          <a:ext cx="11719300" cy="4129438"/>
        </p:xfrm>
        <a:graphic>
          <a:graphicData uri="http://schemas.openxmlformats.org/drawingml/2006/table">
            <a:tbl>
              <a:tblPr/>
              <a:tblGrid>
                <a:gridCol w="390028">
                  <a:extLst>
                    <a:ext uri="{9D8B030D-6E8A-4147-A177-3AD203B41FA5}">
                      <a16:colId xmlns:a16="http://schemas.microsoft.com/office/drawing/2014/main" val="1781935096"/>
                    </a:ext>
                  </a:extLst>
                </a:gridCol>
                <a:gridCol w="3776424">
                  <a:extLst>
                    <a:ext uri="{9D8B030D-6E8A-4147-A177-3AD203B41FA5}">
                      <a16:colId xmlns:a16="http://schemas.microsoft.com/office/drawing/2014/main" val="297991669"/>
                    </a:ext>
                  </a:extLst>
                </a:gridCol>
                <a:gridCol w="3776424">
                  <a:extLst>
                    <a:ext uri="{9D8B030D-6E8A-4147-A177-3AD203B41FA5}">
                      <a16:colId xmlns:a16="http://schemas.microsoft.com/office/drawing/2014/main" val="3224364235"/>
                    </a:ext>
                  </a:extLst>
                </a:gridCol>
                <a:gridCol w="3776424">
                  <a:extLst>
                    <a:ext uri="{9D8B030D-6E8A-4147-A177-3AD203B41FA5}">
                      <a16:colId xmlns:a16="http://schemas.microsoft.com/office/drawing/2014/main" val="1461548223"/>
                    </a:ext>
                  </a:extLst>
                </a:gridCol>
              </a:tblGrid>
              <a:tr h="409658">
                <a:tc rowSpan="3">
                  <a:txBody>
                    <a:bodyPr/>
                    <a:lstStyle/>
                    <a:p>
                      <a:pPr algn="ctr"/>
                      <a:r>
                        <a:rPr lang="es-ES" sz="1400" b="1" dirty="0">
                          <a:solidFill>
                            <a:srgbClr val="00B0F0"/>
                          </a:solidFill>
                          <a:latin typeface="Arial Narrow" panose="020B0606020202030204" pitchFamily="34" charset="0"/>
                        </a:rPr>
                        <a:t>RETO DE INNOVACIÓN</a:t>
                      </a:r>
                    </a:p>
                  </a:txBody>
                  <a:tcPr vert="vert27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algn="ctr" fontAlgn="ctr"/>
                      <a:r>
                        <a:rPr lang="es-ES" sz="1200" b="1" i="0" u="none" strike="noStrike" dirty="0">
                          <a:solidFill>
                            <a:srgbClr val="00B0F0"/>
                          </a:solidFill>
                          <a:effectLst/>
                          <a:latin typeface="Arial Narrow" panose="020B0606020202030204" pitchFamily="34" charset="0"/>
                        </a:rPr>
                        <a:t>PROPUESTA DE VALOR</a:t>
                      </a:r>
                      <a:br>
                        <a:rPr lang="es-ES" sz="1200" b="1" i="0" u="none" strike="noStrike" dirty="0">
                          <a:solidFill>
                            <a:srgbClr val="00B0F0"/>
                          </a:solidFill>
                          <a:effectLst/>
                          <a:latin typeface="Arial Narrow" panose="020B0606020202030204" pitchFamily="34" charset="0"/>
                        </a:rPr>
                      </a:br>
                      <a:r>
                        <a:rPr lang="es-ES" sz="1200" b="0" i="0" u="none" strike="noStrike" kern="1200" dirty="0">
                          <a:solidFill>
                            <a:srgbClr val="00B0F0"/>
                          </a:solidFill>
                          <a:effectLst/>
                          <a:latin typeface="Arial Narrow" panose="020B0606020202030204" pitchFamily="34" charset="0"/>
                          <a:ea typeface="+mn-ea"/>
                          <a:cs typeface="+mn-cs"/>
                        </a:rPr>
                        <a:t>(MANTENER, ELIMINAR, CREAR Y MEJORAR)</a:t>
                      </a:r>
                    </a:p>
                  </a:txBody>
                  <a:tcPr marL="0" marR="0" marT="0" marB="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algn="ctr" fontAlgn="ctr"/>
                      <a:r>
                        <a:rPr lang="es-ES" sz="1200" b="1" i="0" u="none" strike="noStrike" dirty="0">
                          <a:solidFill>
                            <a:srgbClr val="00B0F0"/>
                          </a:solidFill>
                          <a:effectLst/>
                          <a:latin typeface="Arial Narrow" panose="020B0606020202030204" pitchFamily="34" charset="0"/>
                        </a:rPr>
                        <a:t>ESPACIO DE INNOVACIÓN</a:t>
                      </a:r>
                    </a:p>
                  </a:txBody>
                  <a:tcPr marL="0" marR="0" marT="0" marB="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algn="ctr" fontAlgn="ctr"/>
                      <a:r>
                        <a:rPr lang="es-ES" sz="1200" b="1" i="0" u="none" strike="noStrike" dirty="0">
                          <a:solidFill>
                            <a:srgbClr val="00B0F0"/>
                          </a:solidFill>
                          <a:effectLst/>
                          <a:latin typeface="Arial Narrow" panose="020B0606020202030204" pitchFamily="34" charset="0"/>
                        </a:rPr>
                        <a:t>PERFIL DE LA DEMANDA</a:t>
                      </a:r>
                    </a:p>
                  </a:txBody>
                  <a:tcPr marL="0" marR="0" marT="0" marB="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714333404"/>
                  </a:ext>
                </a:extLst>
              </a:tr>
              <a:tr h="1859890">
                <a:tc vMerge="1">
                  <a:txBody>
                    <a:bodyPr/>
                    <a:lstStyle/>
                    <a:p>
                      <a:endParaRPr lang="es-ES"/>
                    </a:p>
                  </a:txBody>
                  <a:tcPr/>
                </a:tc>
                <a:tc>
                  <a:txBody>
                    <a:bodyPr/>
                    <a:lstStyle/>
                    <a:p>
                      <a:pPr algn="ctr" fontAlgn="b"/>
                      <a:endParaRPr lang="es-ES" sz="2400" b="0" i="0" u="none" strike="noStrike" dirty="0">
                        <a:solidFill>
                          <a:schemeClr val="tx1"/>
                        </a:solidFill>
                        <a:effectLst/>
                        <a:latin typeface="Arial Narrow" panose="020B0606020202030204" pitchFamily="34" charset="0"/>
                      </a:endParaRPr>
                    </a:p>
                  </a:txBody>
                  <a:tcPr marL="0" marR="0" marT="0" marB="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algn="ctr" fontAlgn="b"/>
                      <a:endParaRPr lang="es-ES" sz="2400" b="0" i="0" u="none" strike="noStrike" dirty="0">
                        <a:solidFill>
                          <a:schemeClr val="tx1"/>
                        </a:solidFill>
                        <a:effectLst/>
                        <a:latin typeface="Arial Narrow" panose="020B0606020202030204" pitchFamily="34" charset="0"/>
                      </a:endParaRPr>
                    </a:p>
                  </a:txBody>
                  <a:tcPr marL="0" marR="0" marT="0" marB="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algn="ctr" fontAlgn="b"/>
                      <a:endParaRPr lang="es-ES" sz="2400" b="0" i="0" u="none" strike="noStrike" dirty="0">
                        <a:solidFill>
                          <a:schemeClr val="tx1"/>
                        </a:solidFill>
                        <a:effectLst/>
                        <a:latin typeface="Arial Narrow" panose="020B0606020202030204" pitchFamily="34" charset="0"/>
                      </a:endParaRPr>
                    </a:p>
                  </a:txBody>
                  <a:tcPr marL="0" marR="0" marT="0" marB="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353069318"/>
                  </a:ext>
                </a:extLst>
              </a:tr>
              <a:tr h="1859890">
                <a:tc vMerge="1">
                  <a:txBody>
                    <a:bodyPr/>
                    <a:lstStyle/>
                    <a:p>
                      <a:pPr algn="ctr"/>
                      <a:endParaRPr lang="es-ES" sz="1400" b="1" dirty="0">
                        <a:solidFill>
                          <a:schemeClr val="accent1">
                            <a:lumMod val="75000"/>
                          </a:schemeClr>
                        </a:solidFill>
                        <a:latin typeface="Arial Narrow" panose="020B0606020202030204" pitchFamily="34" charset="0"/>
                      </a:endParaRPr>
                    </a:p>
                  </a:txBody>
                  <a:tcPr vert="vert27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gridSpan="3">
                  <a:txBody>
                    <a:bodyPr/>
                    <a:lstStyle/>
                    <a:p>
                      <a:pPr marL="87313" indent="0" algn="l" fontAlgn="b"/>
                      <a:r>
                        <a:rPr lang="es-ES" sz="2400" b="0" i="0" u="none" strike="noStrike" dirty="0">
                          <a:solidFill>
                            <a:schemeClr val="tx1"/>
                          </a:solidFill>
                          <a:effectLst/>
                          <a:latin typeface="Arial Narrow" panose="020B0606020202030204" pitchFamily="34" charset="0"/>
                        </a:rPr>
                        <a:t>RETO: </a:t>
                      </a:r>
                    </a:p>
                  </a:txBody>
                  <a:tcPr marL="0" marR="0" marT="0" marB="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hMerge="1">
                  <a:txBody>
                    <a:bodyPr/>
                    <a:lstStyle/>
                    <a:p>
                      <a:pPr algn="ctr" fontAlgn="b"/>
                      <a:endParaRPr lang="es-ES" sz="2400" b="0" i="0" u="none" strike="noStrike" dirty="0">
                        <a:solidFill>
                          <a:schemeClr val="tx1"/>
                        </a:solidFill>
                        <a:effectLst/>
                        <a:latin typeface="Arial Narrow" panose="020B0606020202030204" pitchFamily="34" charset="0"/>
                      </a:endParaRPr>
                    </a:p>
                  </a:txBody>
                  <a:tcPr marL="0" marR="0" marT="0" marB="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hMerge="1">
                  <a:txBody>
                    <a:bodyPr/>
                    <a:lstStyle/>
                    <a:p>
                      <a:pPr algn="ctr" fontAlgn="b"/>
                      <a:endParaRPr lang="es-ES" sz="2400" b="0" i="0" u="none" strike="noStrike" dirty="0">
                        <a:solidFill>
                          <a:schemeClr val="tx1"/>
                        </a:solidFill>
                        <a:effectLst/>
                        <a:latin typeface="Arial Narrow" panose="020B0606020202030204" pitchFamily="34" charset="0"/>
                      </a:endParaRPr>
                    </a:p>
                  </a:txBody>
                  <a:tcPr marL="0" marR="0" marT="0" marB="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741964714"/>
                  </a:ext>
                </a:extLst>
              </a:tr>
            </a:tbl>
          </a:graphicData>
        </a:graphic>
      </p:graphicFrame>
      <p:sp>
        <p:nvSpPr>
          <p:cNvPr id="31" name="CuadroTexto 30">
            <a:extLst>
              <a:ext uri="{FF2B5EF4-FFF2-40B4-BE49-F238E27FC236}">
                <a16:creationId xmlns:a16="http://schemas.microsoft.com/office/drawing/2014/main" id="{82FDCFE5-ADCA-E4A7-AE00-484D26165A58}"/>
              </a:ext>
            </a:extLst>
          </p:cNvPr>
          <p:cNvSpPr txBox="1"/>
          <p:nvPr/>
        </p:nvSpPr>
        <p:spPr>
          <a:xfrm>
            <a:off x="1747837" y="4707636"/>
            <a:ext cx="8939213" cy="138499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s-CR" sz="2800" i="0" u="none" strike="noStrike" kern="1200" cap="none" spc="0" normalizeH="0" baseline="0" noProof="0" dirty="0">
                <a:ln>
                  <a:noFill/>
                </a:ln>
                <a:solidFill>
                  <a:schemeClr val="accent2"/>
                </a:solidFill>
                <a:effectLst/>
                <a:uLnTx/>
                <a:uFillTx/>
                <a:latin typeface="Barlow" panose="00000500000000000000" pitchFamily="50" charset="0"/>
              </a:rPr>
              <a:t>Crear </a:t>
            </a:r>
            <a:r>
              <a:rPr kumimoji="0" lang="es-CR" sz="2800" i="0" u="none" strike="noStrike" kern="1200" cap="none" spc="0" normalizeH="0" baseline="0" noProof="0" dirty="0">
                <a:ln>
                  <a:noFill/>
                </a:ln>
                <a:solidFill>
                  <a:schemeClr val="accent5">
                    <a:lumMod val="75000"/>
                  </a:schemeClr>
                </a:solidFill>
                <a:effectLst/>
                <a:uLnTx/>
                <a:uFillTx/>
                <a:latin typeface="Barlow" panose="00000500000000000000" pitchFamily="50" charset="0"/>
              </a:rPr>
              <a:t>una </a:t>
            </a:r>
            <a:r>
              <a:rPr kumimoji="0" lang="es-CR" sz="2800" i="0" u="none" strike="noStrike" kern="1200" cap="none" spc="0" normalizeH="0" baseline="0" noProof="0" dirty="0">
                <a:ln>
                  <a:noFill/>
                </a:ln>
                <a:solidFill>
                  <a:srgbClr val="00B050"/>
                </a:solidFill>
                <a:effectLst/>
                <a:uLnTx/>
                <a:uFillTx/>
                <a:latin typeface="Barlow" panose="00000500000000000000" pitchFamily="50" charset="0"/>
              </a:rPr>
              <a:t>nueva</a:t>
            </a:r>
            <a:r>
              <a:rPr kumimoji="0" lang="es-CR" sz="2800" i="0" u="none" strike="noStrike" kern="1200" cap="none" spc="0" normalizeH="0" noProof="0" dirty="0">
                <a:ln>
                  <a:noFill/>
                </a:ln>
                <a:solidFill>
                  <a:srgbClr val="00B050"/>
                </a:solidFill>
                <a:effectLst/>
                <a:uLnTx/>
                <a:uFillTx/>
                <a:latin typeface="Barlow" panose="00000500000000000000" pitchFamily="50" charset="0"/>
              </a:rPr>
              <a:t> plataforma para la promoción y venta de nuestro producto </a:t>
            </a:r>
            <a:r>
              <a:rPr kumimoji="0" lang="es-CR" sz="2800" i="0" u="none" strike="noStrike" kern="1200" cap="none" spc="0" normalizeH="0" noProof="0" dirty="0">
                <a:ln>
                  <a:noFill/>
                </a:ln>
                <a:solidFill>
                  <a:schemeClr val="accent5">
                    <a:lumMod val="75000"/>
                  </a:schemeClr>
                </a:solidFill>
                <a:effectLst/>
                <a:uLnTx/>
                <a:uFillTx/>
                <a:latin typeface="Barlow" panose="00000500000000000000" pitchFamily="50" charset="0"/>
              </a:rPr>
              <a:t>para </a:t>
            </a:r>
            <a:r>
              <a:rPr kumimoji="0" lang="es-CR" sz="2800" i="0" u="none" strike="noStrike" kern="1200" cap="none" spc="0" normalizeH="0" noProof="0" dirty="0">
                <a:ln>
                  <a:noFill/>
                </a:ln>
                <a:solidFill>
                  <a:srgbClr val="7030A0"/>
                </a:solidFill>
                <a:effectLst/>
                <a:uLnTx/>
                <a:uFillTx/>
                <a:latin typeface="Barlow" panose="00000500000000000000" pitchFamily="50" charset="0"/>
              </a:rPr>
              <a:t>ayudar al cliente a que pueda conseguirlo más fácilmente desde su casa o trabajo.</a:t>
            </a:r>
            <a:endParaRPr kumimoji="0" lang="es-ES" sz="2800" i="0" u="none" strike="noStrike" kern="1200" cap="none" spc="0" normalizeH="0" baseline="0" noProof="0" dirty="0">
              <a:ln>
                <a:noFill/>
              </a:ln>
              <a:solidFill>
                <a:srgbClr val="7030A0"/>
              </a:solidFill>
              <a:effectLst/>
              <a:uLnTx/>
              <a:uFillTx/>
              <a:latin typeface="Barlow" panose="00000500000000000000" pitchFamily="50" charset="0"/>
            </a:endParaRPr>
          </a:p>
        </p:txBody>
      </p:sp>
      <p:sp>
        <p:nvSpPr>
          <p:cNvPr id="32" name="CuadroTexto 31">
            <a:extLst>
              <a:ext uri="{FF2B5EF4-FFF2-40B4-BE49-F238E27FC236}">
                <a16:creationId xmlns:a16="http://schemas.microsoft.com/office/drawing/2014/main" id="{FDF391CC-39A7-2BD2-AAB9-8BC3D3A772F1}"/>
              </a:ext>
            </a:extLst>
          </p:cNvPr>
          <p:cNvSpPr txBox="1"/>
          <p:nvPr/>
        </p:nvSpPr>
        <p:spPr>
          <a:xfrm>
            <a:off x="1212611" y="3251817"/>
            <a:ext cx="250031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R" sz="2400" b="1" i="0" u="none" strike="noStrike" kern="1200" cap="none" spc="0" normalizeH="0" baseline="0" noProof="0" dirty="0">
                <a:ln>
                  <a:noFill/>
                </a:ln>
                <a:solidFill>
                  <a:schemeClr val="accent2"/>
                </a:solidFill>
                <a:effectLst/>
                <a:uLnTx/>
                <a:uFillTx/>
                <a:latin typeface="Barlow" panose="00000500000000000000" pitchFamily="50" charset="0"/>
              </a:rPr>
              <a:t>CREAR</a:t>
            </a:r>
            <a:endParaRPr kumimoji="0" lang="es-ES" sz="2400" b="1" i="0" u="none" strike="noStrike" kern="1200" cap="none" spc="0" normalizeH="0" baseline="0" noProof="0" dirty="0">
              <a:ln>
                <a:noFill/>
              </a:ln>
              <a:solidFill>
                <a:srgbClr val="7030A0"/>
              </a:solidFill>
              <a:effectLst/>
              <a:uLnTx/>
              <a:uFillTx/>
              <a:latin typeface="Barlow" panose="00000500000000000000" pitchFamily="50" charset="0"/>
            </a:endParaRPr>
          </a:p>
        </p:txBody>
      </p:sp>
      <p:sp>
        <p:nvSpPr>
          <p:cNvPr id="33" name="CuadroTexto 32">
            <a:extLst>
              <a:ext uri="{FF2B5EF4-FFF2-40B4-BE49-F238E27FC236}">
                <a16:creationId xmlns:a16="http://schemas.microsoft.com/office/drawing/2014/main" id="{4497F601-9EC9-2B4E-E39D-5B34FD0BF448}"/>
              </a:ext>
            </a:extLst>
          </p:cNvPr>
          <p:cNvSpPr txBox="1"/>
          <p:nvPr/>
        </p:nvSpPr>
        <p:spPr>
          <a:xfrm>
            <a:off x="4505326" y="2882486"/>
            <a:ext cx="3552824" cy="1200329"/>
          </a:xfrm>
          <a:prstGeom prst="rect">
            <a:avLst/>
          </a:prstGeom>
          <a:noFill/>
        </p:spPr>
        <p:txBody>
          <a:bodyPr wrap="square" rtlCol="0">
            <a:spAutoFit/>
          </a:bodyPr>
          <a:lstStyle/>
          <a:p>
            <a:pPr lvl="0" algn="ctr">
              <a:defRPr/>
            </a:pPr>
            <a:r>
              <a:rPr lang="es-CR" sz="2400" b="1" dirty="0">
                <a:solidFill>
                  <a:srgbClr val="00B050"/>
                </a:solidFill>
                <a:latin typeface="Barlow" panose="00000500000000000000" pitchFamily="50" charset="0"/>
              </a:rPr>
              <a:t>Nueva plataforma para la promoción y venta de nuestro producto</a:t>
            </a:r>
            <a:endParaRPr kumimoji="0" lang="es-ES" sz="2400" b="1" i="0" u="none" strike="noStrike" kern="1200" cap="none" spc="0" normalizeH="0" baseline="0" noProof="0" dirty="0">
              <a:ln>
                <a:noFill/>
              </a:ln>
              <a:solidFill>
                <a:srgbClr val="7030A0"/>
              </a:solidFill>
              <a:effectLst/>
              <a:uLnTx/>
              <a:uFillTx/>
              <a:latin typeface="Barlow" panose="00000500000000000000" pitchFamily="50" charset="0"/>
            </a:endParaRPr>
          </a:p>
        </p:txBody>
      </p:sp>
      <p:sp>
        <p:nvSpPr>
          <p:cNvPr id="34" name="CuadroTexto 33">
            <a:extLst>
              <a:ext uri="{FF2B5EF4-FFF2-40B4-BE49-F238E27FC236}">
                <a16:creationId xmlns:a16="http://schemas.microsoft.com/office/drawing/2014/main" id="{CF173670-0A22-E4CE-C5E5-6A5D80CC68B2}"/>
              </a:ext>
            </a:extLst>
          </p:cNvPr>
          <p:cNvSpPr txBox="1"/>
          <p:nvPr/>
        </p:nvSpPr>
        <p:spPr>
          <a:xfrm>
            <a:off x="8296276" y="2882486"/>
            <a:ext cx="3552824" cy="1569660"/>
          </a:xfrm>
          <a:prstGeom prst="rect">
            <a:avLst/>
          </a:prstGeom>
          <a:noFill/>
        </p:spPr>
        <p:txBody>
          <a:bodyPr wrap="square" rtlCol="0">
            <a:spAutoFit/>
          </a:bodyPr>
          <a:lstStyle/>
          <a:p>
            <a:pPr lvl="0" algn="ctr">
              <a:defRPr/>
            </a:pPr>
            <a:r>
              <a:rPr lang="es-CR" sz="2400" dirty="0">
                <a:solidFill>
                  <a:srgbClr val="7030A0"/>
                </a:solidFill>
                <a:latin typeface="Barlow" panose="00000500000000000000" pitchFamily="50" charset="0"/>
              </a:rPr>
              <a:t>Ayudar al cliente a que </a:t>
            </a:r>
            <a:r>
              <a:rPr lang="es-CR" sz="2400" b="1" dirty="0">
                <a:solidFill>
                  <a:srgbClr val="7030A0"/>
                </a:solidFill>
                <a:latin typeface="Barlow" panose="00000500000000000000" pitchFamily="50" charset="0"/>
              </a:rPr>
              <a:t>pueda conseguirlo más fácilmente desde su casa o trabajo.</a:t>
            </a:r>
            <a:endParaRPr kumimoji="0" lang="es-ES" sz="2400" b="1" i="0" u="none" strike="noStrike" kern="1200" cap="none" spc="0" normalizeH="0" baseline="0" noProof="0" dirty="0">
              <a:ln>
                <a:noFill/>
              </a:ln>
              <a:solidFill>
                <a:srgbClr val="7030A0"/>
              </a:solidFill>
              <a:effectLst/>
              <a:uLnTx/>
              <a:uFillTx/>
              <a:latin typeface="Barlow" panose="00000500000000000000" pitchFamily="50" charset="0"/>
            </a:endParaRPr>
          </a:p>
        </p:txBody>
      </p:sp>
      <p:sp>
        <p:nvSpPr>
          <p:cNvPr id="35" name="CuadroTexto 34">
            <a:extLst>
              <a:ext uri="{FF2B5EF4-FFF2-40B4-BE49-F238E27FC236}">
                <a16:creationId xmlns:a16="http://schemas.microsoft.com/office/drawing/2014/main" id="{2A4E65F4-BEAA-30EE-ED70-7EE3A06993F1}"/>
              </a:ext>
            </a:extLst>
          </p:cNvPr>
          <p:cNvSpPr txBox="1"/>
          <p:nvPr/>
        </p:nvSpPr>
        <p:spPr>
          <a:xfrm>
            <a:off x="690561" y="1131829"/>
            <a:ext cx="11053763"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R" dirty="0">
                <a:solidFill>
                  <a:schemeClr val="accent5">
                    <a:lumMod val="75000"/>
                  </a:schemeClr>
                </a:solidFill>
                <a:latin typeface="Barlow" panose="00000500000000000000" pitchFamily="50" charset="0"/>
              </a:rPr>
              <a:t>El </a:t>
            </a:r>
            <a:r>
              <a:rPr lang="es-CR" b="1" dirty="0">
                <a:solidFill>
                  <a:srgbClr val="00B0F0"/>
                </a:solidFill>
                <a:latin typeface="Barlow" panose="00000500000000000000" pitchFamily="50" charset="0"/>
              </a:rPr>
              <a:t>reto de innovación </a:t>
            </a:r>
            <a:r>
              <a:rPr lang="es-CR" dirty="0">
                <a:solidFill>
                  <a:schemeClr val="accent5">
                    <a:lumMod val="75000"/>
                  </a:schemeClr>
                </a:solidFill>
                <a:latin typeface="Barlow" panose="00000500000000000000" pitchFamily="50" charset="0"/>
              </a:rPr>
              <a:t>debe definirse según la siguiente propuesta: MANTENER / ELIMINAR / CREAR / MEJORAR un ESPACIO DE LA INNOVACIÓN para ayudar al cliente de la demanda de innovación a satisfacer sus expectativas, superar sus OBSTÁCULOS y alcanzar RESULTADOS.</a:t>
            </a:r>
            <a:endParaRPr kumimoji="0" lang="es-ES" i="0" u="none" strike="noStrike" kern="1200" cap="none" spc="0" normalizeH="0" baseline="0" noProof="0" dirty="0">
              <a:ln>
                <a:noFill/>
              </a:ln>
              <a:solidFill>
                <a:schemeClr val="accent5">
                  <a:lumMod val="75000"/>
                </a:schemeClr>
              </a:solidFill>
              <a:effectLst/>
              <a:uLnTx/>
              <a:uFillTx/>
              <a:latin typeface="Barlow" panose="00000500000000000000" pitchFamily="50" charset="0"/>
            </a:endParaRPr>
          </a:p>
        </p:txBody>
      </p:sp>
    </p:spTree>
    <p:extLst>
      <p:ext uri="{BB962C8B-B14F-4D97-AF65-F5344CB8AC3E}">
        <p14:creationId xmlns:p14="http://schemas.microsoft.com/office/powerpoint/2010/main" val="983337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5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fade">
                                      <p:cBhvr>
                                        <p:cTn id="22" dur="500"/>
                                        <p:tgtEl>
                                          <p:spTgt spid="3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fade">
                                      <p:cBhvr>
                                        <p:cTn id="2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3" grpId="0"/>
      <p:bldP spid="34" grpId="0"/>
      <p:bldP spid="3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uadroTexto 13">
            <a:extLst>
              <a:ext uri="{FF2B5EF4-FFF2-40B4-BE49-F238E27FC236}">
                <a16:creationId xmlns:a16="http://schemas.microsoft.com/office/drawing/2014/main" id="{BD67CCD6-4133-4D8C-B76C-118A2B028F51}"/>
              </a:ext>
            </a:extLst>
          </p:cNvPr>
          <p:cNvSpPr txBox="1">
            <a:spLocks noGrp="1" noRot="1" noMove="1" noResize="1" noEditPoints="1" noAdjustHandles="1" noChangeArrowheads="1" noChangeShapeType="1"/>
          </p:cNvSpPr>
          <p:nvPr/>
        </p:nvSpPr>
        <p:spPr>
          <a:xfrm>
            <a:off x="10502536" y="6456061"/>
            <a:ext cx="1562541" cy="307777"/>
          </a:xfrm>
          <a:prstGeom prst="rect">
            <a:avLst/>
          </a:prstGeom>
          <a:noFill/>
        </p:spPr>
        <p:txBody>
          <a:bodyPr wrap="square" rtlCol="0">
            <a:spAutoFit/>
          </a:bodyPr>
          <a:lstStyle/>
          <a:p>
            <a:pPr algn="r"/>
            <a:r>
              <a:rPr lang="es-ES" sz="1400" dirty="0">
                <a:solidFill>
                  <a:schemeClr val="accent1">
                    <a:lumMod val="75000"/>
                  </a:schemeClr>
                </a:solidFill>
                <a:latin typeface="Arial Narrow" panose="020B0606020202030204" pitchFamily="34" charset="0"/>
                <a:cs typeface="Arial" panose="020B0604020202020204" pitchFamily="34" charset="0"/>
              </a:rPr>
              <a:t>HERRAMIENTA 2.2.</a:t>
            </a:r>
          </a:p>
        </p:txBody>
      </p:sp>
      <p:sp>
        <p:nvSpPr>
          <p:cNvPr id="21" name="CuadroTexto 20">
            <a:extLst>
              <a:ext uri="{FF2B5EF4-FFF2-40B4-BE49-F238E27FC236}">
                <a16:creationId xmlns:a16="http://schemas.microsoft.com/office/drawing/2014/main" id="{D43BF9F0-64E9-4DDF-B8E3-E8A9AFC4B95E}"/>
              </a:ext>
            </a:extLst>
          </p:cNvPr>
          <p:cNvSpPr txBox="1">
            <a:spLocks noGrp="1" noRot="1" noMove="1" noResize="1" noEditPoints="1" noAdjustHandles="1" noChangeArrowheads="1" noChangeShapeType="1"/>
          </p:cNvSpPr>
          <p:nvPr/>
        </p:nvSpPr>
        <p:spPr>
          <a:xfrm>
            <a:off x="126922" y="108063"/>
            <a:ext cx="8146221" cy="830997"/>
          </a:xfrm>
          <a:prstGeom prst="rect">
            <a:avLst/>
          </a:prstGeom>
          <a:noFill/>
        </p:spPr>
        <p:txBody>
          <a:bodyPr wrap="square" rtlCol="0">
            <a:spAutoFit/>
          </a:bodyPr>
          <a:lstStyle/>
          <a:p>
            <a:r>
              <a:rPr lang="es-ES" sz="2000" b="1" dirty="0">
                <a:solidFill>
                  <a:schemeClr val="accent1">
                    <a:lumMod val="75000"/>
                  </a:schemeClr>
                </a:solidFill>
                <a:latin typeface="Arial Narrow" panose="020B0606020202030204" pitchFamily="34" charset="0"/>
                <a:cs typeface="Arial" panose="020B0604020202020204" pitchFamily="34" charset="0"/>
              </a:rPr>
              <a:t>PROPUESTA DE VALOR DE LA INNOVACIÓN</a:t>
            </a:r>
          </a:p>
          <a:p>
            <a:r>
              <a:rPr lang="es-ES" sz="1400" dirty="0">
                <a:solidFill>
                  <a:schemeClr val="accent1">
                    <a:lumMod val="75000"/>
                  </a:schemeClr>
                </a:solidFill>
                <a:latin typeface="Arial Narrow" panose="020B0606020202030204" pitchFamily="34" charset="0"/>
                <a:cs typeface="Arial" panose="020B0604020202020204" pitchFamily="34" charset="0"/>
              </a:rPr>
              <a:t>Esta herramienta necesita de la información de la herramienta 2.1 completa para poder desarrollarla, si no las ha hecho, regrese a la anterior herramienta y una vez la tenga completa inicie ésta.</a:t>
            </a:r>
          </a:p>
        </p:txBody>
      </p:sp>
      <p:graphicFrame>
        <p:nvGraphicFramePr>
          <p:cNvPr id="7" name="Tabla 6">
            <a:extLst>
              <a:ext uri="{FF2B5EF4-FFF2-40B4-BE49-F238E27FC236}">
                <a16:creationId xmlns:a16="http://schemas.microsoft.com/office/drawing/2014/main" id="{E4E7A6A4-B16A-420D-87F4-E1F2A38EFC4F}"/>
              </a:ext>
            </a:extLst>
          </p:cNvPr>
          <p:cNvGraphicFramePr>
            <a:graphicFrameLocks noGrp="1" noDrilldown="1" noMove="1" noResize="1"/>
          </p:cNvGraphicFramePr>
          <p:nvPr>
            <p:extLst>
              <p:ext uri="{D42A27DB-BD31-4B8C-83A1-F6EECF244321}">
                <p14:modId xmlns:p14="http://schemas.microsoft.com/office/powerpoint/2010/main" val="1653998009"/>
              </p:ext>
            </p:extLst>
          </p:nvPr>
        </p:nvGraphicFramePr>
        <p:xfrm>
          <a:off x="237569" y="1513716"/>
          <a:ext cx="11719300" cy="4129438"/>
        </p:xfrm>
        <a:graphic>
          <a:graphicData uri="http://schemas.openxmlformats.org/drawingml/2006/table">
            <a:tbl>
              <a:tblPr/>
              <a:tblGrid>
                <a:gridCol w="390028">
                  <a:extLst>
                    <a:ext uri="{9D8B030D-6E8A-4147-A177-3AD203B41FA5}">
                      <a16:colId xmlns:a16="http://schemas.microsoft.com/office/drawing/2014/main" val="1781935096"/>
                    </a:ext>
                  </a:extLst>
                </a:gridCol>
                <a:gridCol w="3776424">
                  <a:extLst>
                    <a:ext uri="{9D8B030D-6E8A-4147-A177-3AD203B41FA5}">
                      <a16:colId xmlns:a16="http://schemas.microsoft.com/office/drawing/2014/main" val="297991669"/>
                    </a:ext>
                  </a:extLst>
                </a:gridCol>
                <a:gridCol w="3776424">
                  <a:extLst>
                    <a:ext uri="{9D8B030D-6E8A-4147-A177-3AD203B41FA5}">
                      <a16:colId xmlns:a16="http://schemas.microsoft.com/office/drawing/2014/main" val="3224364235"/>
                    </a:ext>
                  </a:extLst>
                </a:gridCol>
                <a:gridCol w="3776424">
                  <a:extLst>
                    <a:ext uri="{9D8B030D-6E8A-4147-A177-3AD203B41FA5}">
                      <a16:colId xmlns:a16="http://schemas.microsoft.com/office/drawing/2014/main" val="1461548223"/>
                    </a:ext>
                  </a:extLst>
                </a:gridCol>
              </a:tblGrid>
              <a:tr h="409658">
                <a:tc rowSpan="3">
                  <a:txBody>
                    <a:bodyPr/>
                    <a:lstStyle/>
                    <a:p>
                      <a:pPr algn="ctr"/>
                      <a:r>
                        <a:rPr lang="es-ES" sz="1400" b="1" dirty="0">
                          <a:solidFill>
                            <a:srgbClr val="00B0F0"/>
                          </a:solidFill>
                          <a:latin typeface="Arial Narrow" panose="020B0606020202030204" pitchFamily="34" charset="0"/>
                        </a:rPr>
                        <a:t>RETO DE INNOVACIÓN</a:t>
                      </a:r>
                    </a:p>
                  </a:txBody>
                  <a:tcPr vert="vert27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algn="ctr" fontAlgn="ctr"/>
                      <a:r>
                        <a:rPr lang="es-ES" sz="1200" b="1" i="0" u="none" strike="noStrike" dirty="0">
                          <a:solidFill>
                            <a:srgbClr val="00B0F0"/>
                          </a:solidFill>
                          <a:effectLst/>
                          <a:latin typeface="Arial Narrow" panose="020B0606020202030204" pitchFamily="34" charset="0"/>
                        </a:rPr>
                        <a:t>PROPUESTA DE VALOR</a:t>
                      </a:r>
                      <a:br>
                        <a:rPr lang="es-ES" sz="1200" b="1" i="0" u="none" strike="noStrike" dirty="0">
                          <a:solidFill>
                            <a:srgbClr val="00B0F0"/>
                          </a:solidFill>
                          <a:effectLst/>
                          <a:latin typeface="Arial Narrow" panose="020B0606020202030204" pitchFamily="34" charset="0"/>
                        </a:rPr>
                      </a:br>
                      <a:r>
                        <a:rPr lang="es-ES" sz="1200" b="0" i="0" u="none" strike="noStrike" kern="1200" dirty="0">
                          <a:solidFill>
                            <a:srgbClr val="00B0F0"/>
                          </a:solidFill>
                          <a:effectLst/>
                          <a:latin typeface="Arial Narrow" panose="020B0606020202030204" pitchFamily="34" charset="0"/>
                          <a:ea typeface="+mn-ea"/>
                          <a:cs typeface="+mn-cs"/>
                        </a:rPr>
                        <a:t>(MANTENER, ELIMINAR, CREAR Y MEJORAR)</a:t>
                      </a:r>
                    </a:p>
                  </a:txBody>
                  <a:tcPr marL="0" marR="0" marT="0" marB="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algn="ctr" fontAlgn="ctr"/>
                      <a:r>
                        <a:rPr lang="es-ES" sz="1200" b="1" i="0" u="none" strike="noStrike" dirty="0">
                          <a:solidFill>
                            <a:srgbClr val="00B0F0"/>
                          </a:solidFill>
                          <a:effectLst/>
                          <a:latin typeface="Arial Narrow" panose="020B0606020202030204" pitchFamily="34" charset="0"/>
                        </a:rPr>
                        <a:t>ESPACIO DE INNOVACIÓN</a:t>
                      </a:r>
                    </a:p>
                  </a:txBody>
                  <a:tcPr marL="0" marR="0" marT="0" marB="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algn="ctr" fontAlgn="ctr"/>
                      <a:r>
                        <a:rPr lang="es-ES" sz="1200" b="1" i="0" u="none" strike="noStrike" dirty="0">
                          <a:solidFill>
                            <a:srgbClr val="00B0F0"/>
                          </a:solidFill>
                          <a:effectLst/>
                          <a:latin typeface="Arial Narrow" panose="020B0606020202030204" pitchFamily="34" charset="0"/>
                        </a:rPr>
                        <a:t>PERFIL DE LA DEMANDA</a:t>
                      </a:r>
                    </a:p>
                  </a:txBody>
                  <a:tcPr marL="0" marR="0" marT="0" marB="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714333404"/>
                  </a:ext>
                </a:extLst>
              </a:tr>
              <a:tr h="1859890">
                <a:tc vMerge="1">
                  <a:txBody>
                    <a:bodyPr/>
                    <a:lstStyle/>
                    <a:p>
                      <a:endParaRPr lang="es-ES"/>
                    </a:p>
                  </a:txBody>
                  <a:tcPr/>
                </a:tc>
                <a:tc>
                  <a:txBody>
                    <a:bodyPr/>
                    <a:lstStyle/>
                    <a:p>
                      <a:pPr algn="ctr" fontAlgn="b"/>
                      <a:endParaRPr lang="es-ES" sz="2400" b="0" i="0" u="none" strike="noStrike" dirty="0">
                        <a:solidFill>
                          <a:schemeClr val="tx1"/>
                        </a:solidFill>
                        <a:effectLst/>
                        <a:latin typeface="Arial Narrow" panose="020B0606020202030204" pitchFamily="34" charset="0"/>
                      </a:endParaRPr>
                    </a:p>
                  </a:txBody>
                  <a:tcPr marL="0" marR="0" marT="0" marB="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algn="ctr" fontAlgn="b"/>
                      <a:endParaRPr lang="es-ES" sz="2400" b="0" i="0" u="none" strike="noStrike" dirty="0">
                        <a:solidFill>
                          <a:schemeClr val="tx1"/>
                        </a:solidFill>
                        <a:effectLst/>
                        <a:latin typeface="Arial Narrow" panose="020B0606020202030204" pitchFamily="34" charset="0"/>
                      </a:endParaRPr>
                    </a:p>
                  </a:txBody>
                  <a:tcPr marL="0" marR="0" marT="0" marB="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algn="ctr" fontAlgn="b"/>
                      <a:endParaRPr lang="es-ES" sz="2400" b="0" i="0" u="none" strike="noStrike" dirty="0">
                        <a:solidFill>
                          <a:schemeClr val="tx1"/>
                        </a:solidFill>
                        <a:effectLst/>
                        <a:latin typeface="Arial Narrow" panose="020B0606020202030204" pitchFamily="34" charset="0"/>
                      </a:endParaRPr>
                    </a:p>
                  </a:txBody>
                  <a:tcPr marL="0" marR="0" marT="0" marB="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353069318"/>
                  </a:ext>
                </a:extLst>
              </a:tr>
              <a:tr h="1859890">
                <a:tc vMerge="1">
                  <a:txBody>
                    <a:bodyPr/>
                    <a:lstStyle/>
                    <a:p>
                      <a:pPr algn="ctr"/>
                      <a:endParaRPr lang="es-ES" sz="1400" b="1" dirty="0">
                        <a:solidFill>
                          <a:schemeClr val="accent1">
                            <a:lumMod val="75000"/>
                          </a:schemeClr>
                        </a:solidFill>
                        <a:latin typeface="Arial Narrow" panose="020B0606020202030204" pitchFamily="34" charset="0"/>
                      </a:endParaRPr>
                    </a:p>
                  </a:txBody>
                  <a:tcPr vert="vert27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gridSpan="3">
                  <a:txBody>
                    <a:bodyPr/>
                    <a:lstStyle/>
                    <a:p>
                      <a:pPr marL="87313" indent="0" algn="l" fontAlgn="b"/>
                      <a:r>
                        <a:rPr lang="es-ES" sz="2400" b="0" i="0" u="none" strike="noStrike" dirty="0">
                          <a:solidFill>
                            <a:schemeClr val="tx1"/>
                          </a:solidFill>
                          <a:effectLst/>
                          <a:latin typeface="Arial Narrow" panose="020B0606020202030204" pitchFamily="34" charset="0"/>
                        </a:rPr>
                        <a:t>RETO: </a:t>
                      </a:r>
                    </a:p>
                  </a:txBody>
                  <a:tcPr marL="0" marR="0" marT="0" marB="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hMerge="1">
                  <a:txBody>
                    <a:bodyPr/>
                    <a:lstStyle/>
                    <a:p>
                      <a:pPr algn="ctr" fontAlgn="b"/>
                      <a:endParaRPr lang="es-ES" sz="2400" b="0" i="0" u="none" strike="noStrike" dirty="0">
                        <a:solidFill>
                          <a:schemeClr val="tx1"/>
                        </a:solidFill>
                        <a:effectLst/>
                        <a:latin typeface="Arial Narrow" panose="020B0606020202030204" pitchFamily="34" charset="0"/>
                      </a:endParaRPr>
                    </a:p>
                  </a:txBody>
                  <a:tcPr marL="0" marR="0" marT="0" marB="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hMerge="1">
                  <a:txBody>
                    <a:bodyPr/>
                    <a:lstStyle/>
                    <a:p>
                      <a:pPr algn="ctr" fontAlgn="b"/>
                      <a:endParaRPr lang="es-ES" sz="2400" b="0" i="0" u="none" strike="noStrike" dirty="0">
                        <a:solidFill>
                          <a:schemeClr val="tx1"/>
                        </a:solidFill>
                        <a:effectLst/>
                        <a:latin typeface="Arial Narrow" panose="020B0606020202030204" pitchFamily="34" charset="0"/>
                      </a:endParaRPr>
                    </a:p>
                  </a:txBody>
                  <a:tcPr marL="0" marR="0" marT="0" marB="0" anchor="ctr">
                    <a:lnL w="6350" cap="flat" cmpd="sng" algn="ctr">
                      <a:solidFill>
                        <a:schemeClr val="accent1">
                          <a:lumMod val="75000"/>
                        </a:schemeClr>
                      </a:solidFill>
                      <a:prstDash val="solid"/>
                      <a:round/>
                      <a:headEnd type="none" w="med" len="med"/>
                      <a:tailEnd type="none" w="med" len="med"/>
                    </a:lnL>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741964714"/>
                  </a:ext>
                </a:extLst>
              </a:tr>
            </a:tbl>
          </a:graphicData>
        </a:graphic>
      </p:graphicFrame>
    </p:spTree>
    <p:extLst>
      <p:ext uri="{BB962C8B-B14F-4D97-AF65-F5344CB8AC3E}">
        <p14:creationId xmlns:p14="http://schemas.microsoft.com/office/powerpoint/2010/main" val="337139164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1064</TotalTime>
  <Words>746</Words>
  <Application>Microsoft Office PowerPoint</Application>
  <PresentationFormat>Panorámica</PresentationFormat>
  <Paragraphs>74</Paragraphs>
  <Slides>4</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4</vt:i4>
      </vt:variant>
    </vt:vector>
  </HeadingPairs>
  <TitlesOfParts>
    <vt:vector size="11" baseType="lpstr">
      <vt:lpstr>Arial</vt:lpstr>
      <vt:lpstr>Arial Narrow</vt:lpstr>
      <vt:lpstr>Barlow</vt:lpstr>
      <vt:lpstr>Barlow Condensed Light</vt:lpstr>
      <vt:lpstr>Calibri</vt:lpstr>
      <vt:lpstr>Calibri Light</vt:lpstr>
      <vt:lpstr>Tema de Office</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Emilio Jiménez Ibáñez</dc:creator>
  <cp:lastModifiedBy>Emilio Jiménez Ibáñez</cp:lastModifiedBy>
  <cp:revision>10</cp:revision>
  <dcterms:created xsi:type="dcterms:W3CDTF">2022-04-06T06:23:14Z</dcterms:created>
  <dcterms:modified xsi:type="dcterms:W3CDTF">2022-05-22T03:12:17Z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dde0556-1f76-452e-9e94-03158f226e4e_Enabled">
    <vt:lpwstr>true</vt:lpwstr>
  </property>
  <property fmtid="{D5CDD505-2E9C-101B-9397-08002B2CF9AE}" pid="3" name="MSIP_Label_cdde0556-1f76-452e-9e94-03158f226e4e_SetDate">
    <vt:lpwstr>2022-04-06T06:23:14Z</vt:lpwstr>
  </property>
  <property fmtid="{D5CDD505-2E9C-101B-9397-08002B2CF9AE}" pid="4" name="MSIP_Label_cdde0556-1f76-452e-9e94-03158f226e4e_Method">
    <vt:lpwstr>Standard</vt:lpwstr>
  </property>
  <property fmtid="{D5CDD505-2E9C-101B-9397-08002B2CF9AE}" pid="5" name="MSIP_Label_cdde0556-1f76-452e-9e94-03158f226e4e_Name">
    <vt:lpwstr>Private</vt:lpwstr>
  </property>
  <property fmtid="{D5CDD505-2E9C-101B-9397-08002B2CF9AE}" pid="6" name="MSIP_Label_cdde0556-1f76-452e-9e94-03158f226e4e_SiteId">
    <vt:lpwstr>7015a19d-0dbb-4c31-8709-253cf07f631f</vt:lpwstr>
  </property>
  <property fmtid="{D5CDD505-2E9C-101B-9397-08002B2CF9AE}" pid="7" name="MSIP_Label_cdde0556-1f76-452e-9e94-03158f226e4e_ActionId">
    <vt:lpwstr>ce7e102c-251a-46d1-95f7-f947d730a6f6</vt:lpwstr>
  </property>
  <property fmtid="{D5CDD505-2E9C-101B-9397-08002B2CF9AE}" pid="8" name="MSIP_Label_cdde0556-1f76-452e-9e94-03158f226e4e_ContentBits">
    <vt:lpwstr>0</vt:lpwstr>
  </property>
</Properties>
</file>