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384" r:id="rId3"/>
    <p:sldId id="269" r:id="rId4"/>
    <p:sldId id="342" r:id="rId5"/>
    <p:sldId id="383" r:id="rId6"/>
    <p:sldId id="382" r:id="rId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5716B6-0B3A-49B1-8289-CD38043D7D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66FCAA-24F7-4AA0-ACC7-25C1FD4375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103AD2A-7884-4071-B65A-F1F5299C7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21/05/2022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2D4B6D8-09BD-4377-A63B-6F2DE50A3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EEB047-1AFD-4FF6-9ED6-2FED17612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227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211953-827E-421E-8940-666ED841F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5BAD841-A372-4FFC-87B5-9825087175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FF076F7-4185-451F-932E-C1E2953AF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21/05/2022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6990C51-E5A1-469A-AA90-3FF29A3C7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E4F5076-C476-45F2-8445-C455E94BD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3290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94C3645-8ED0-422D-BB2E-3E9557B88C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A38B49E-0599-45B4-A411-16884B9805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1F82DD9-E606-4847-A1E2-BDE4CC3E0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21/05/2022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9F0B714-E45D-4D83-A5A9-D5F03EB69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75A7200-4002-4BAD-B0A2-E3012DAE2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6339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3B645F-E23F-4366-B988-BF2D887DD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A6867BF-6690-4D82-BD50-6062D48B9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D3D719-134D-4FEC-A5B5-C38489B71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21/05/2022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881E0F-F9F9-4CC8-9E2A-84B503FD2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D458A0E-9FBE-4A98-A478-9F42EDC0D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0021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9C304D-0509-43B6-8AD0-F55CB88A5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D9A233E-BC54-42BF-91C0-08542BC449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AECAAC-4F33-4178-BEFD-5D1DB7ED3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21/05/2022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0F977FA-5316-4F67-864E-632DF656E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E22D827-739D-48FF-A20D-46CD22C2D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2234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3FABA8-0251-45CC-BA0F-E36DB42C6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09B0EB8-4AD8-48ED-8EF7-8299FECFF3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E1F80F0-7802-498A-9F1B-DA80BD8EC1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8513932-9841-4F6A-9954-C6A63054A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21/05/2022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1676B3D-CB2F-4165-877D-344E0D8BC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43BEAF2-3B72-426F-AF8E-7BA21899B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077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3A4396-C8EF-41DD-92FA-5D0E1EFAF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F75DB7B-1EC8-4070-B1BB-308D1AA14E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5737E6B-6001-4D45-B4BD-2679859304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30BF9D7-DA58-46BF-9315-074BDA34C2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166833E-5AB1-4279-AD43-9F294AB9AA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E06B050-1AC2-4C62-9AAA-E67886119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21/05/2022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FC00769-1851-4FFF-ABBE-746096829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BB1264F-F4EA-408A-A0C6-640CFE52C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0523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76E78A-018E-4DC4-9467-3D6263605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1F04544-577D-4CD2-9764-C6FD792F5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21/05/2022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4E0DBB8-FD40-4DF5-A8F0-E4D91BEE0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DB50198-C310-4AA0-B54E-B5B5DD6E5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3076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421211B-0BA9-4C6C-9240-E24F7778F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21/05/2022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B5413E4-93B4-4300-BECC-912AC801A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D3F64D7-B7AE-453E-8358-FDACE4139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5086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681A99-D239-44BC-9F8A-C4DC1CD13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B530522-CC34-4552-8E03-75C2D9DB8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6098477-8F74-4DB0-AF09-30BDDE5AE1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3877CC3-DD7B-4D22-86D8-6FC509479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21/05/2022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8913276-4F16-443D-A765-C1903BB7D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7F1AECB-0796-4AC0-9E7F-3E5FA85AB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6671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DFCC44-1E52-4BB1-8481-530BDEE89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CB51B94-FE21-4F8D-B7DF-69B2ABC7D3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821714-78D6-4BE8-B53B-DCFA065232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8C897B0-2D52-4FCC-97F4-D987B1B95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21/05/2022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16BE80B-C4C7-4FD5-B261-8B003193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3A1DFA8-EC4C-4A45-8198-95AEAA4BC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6647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9020929-2543-4988-A091-9F3B23B7C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E4D074C-F330-48FF-838B-3C3EF84E4C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ECC43BC-18C2-4C3B-A892-33DDC16E97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3D38B6-D84A-462A-9896-C7A1E57641A9}" type="datetimeFigureOut">
              <a:rPr lang="es-ES" smtClean="0"/>
              <a:t>21/05/2022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8D26265-9B14-43DA-936D-BC51B37DAF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F9C4FF-665A-4AC9-BEE9-1CB5BBBC86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1971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.svg"/><Relationship Id="rId18" Type="http://schemas.openxmlformats.org/officeDocument/2006/relationships/image" Target="../media/image7.png"/><Relationship Id="rId26" Type="http://schemas.openxmlformats.org/officeDocument/2006/relationships/image" Target="../media/image27.png"/><Relationship Id="rId39" Type="http://schemas.openxmlformats.org/officeDocument/2006/relationships/image" Target="../media/image38.svg"/><Relationship Id="rId21" Type="http://schemas.openxmlformats.org/officeDocument/2006/relationships/image" Target="../media/image24.svg"/><Relationship Id="rId34" Type="http://schemas.openxmlformats.org/officeDocument/2006/relationships/image" Target="../media/image33.png"/><Relationship Id="rId7" Type="http://schemas.openxmlformats.org/officeDocument/2006/relationships/image" Target="../media/image14.svg"/><Relationship Id="rId12" Type="http://schemas.openxmlformats.org/officeDocument/2006/relationships/image" Target="../media/image19.png"/><Relationship Id="rId17" Type="http://schemas.openxmlformats.org/officeDocument/2006/relationships/image" Target="../media/image4.svg"/><Relationship Id="rId25" Type="http://schemas.openxmlformats.org/officeDocument/2006/relationships/image" Target="../media/image26.svg"/><Relationship Id="rId33" Type="http://schemas.openxmlformats.org/officeDocument/2006/relationships/image" Target="../media/image32.svg"/><Relationship Id="rId38" Type="http://schemas.openxmlformats.org/officeDocument/2006/relationships/image" Target="../media/image37.png"/><Relationship Id="rId2" Type="http://schemas.openxmlformats.org/officeDocument/2006/relationships/image" Target="../media/image9.png"/><Relationship Id="rId16" Type="http://schemas.openxmlformats.org/officeDocument/2006/relationships/image" Target="../media/image3.png"/><Relationship Id="rId20" Type="http://schemas.openxmlformats.org/officeDocument/2006/relationships/image" Target="../media/image23.png"/><Relationship Id="rId29" Type="http://schemas.openxmlformats.org/officeDocument/2006/relationships/image" Target="../media/image30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24" Type="http://schemas.openxmlformats.org/officeDocument/2006/relationships/image" Target="../media/image25.png"/><Relationship Id="rId32" Type="http://schemas.openxmlformats.org/officeDocument/2006/relationships/image" Target="../media/image31.png"/><Relationship Id="rId37" Type="http://schemas.openxmlformats.org/officeDocument/2006/relationships/image" Target="../media/image36.svg"/><Relationship Id="rId5" Type="http://schemas.openxmlformats.org/officeDocument/2006/relationships/image" Target="../media/image12.svg"/><Relationship Id="rId15" Type="http://schemas.openxmlformats.org/officeDocument/2006/relationships/image" Target="../media/image22.svg"/><Relationship Id="rId23" Type="http://schemas.openxmlformats.org/officeDocument/2006/relationships/image" Target="../media/image2.svg"/><Relationship Id="rId28" Type="http://schemas.openxmlformats.org/officeDocument/2006/relationships/image" Target="../media/image29.png"/><Relationship Id="rId36" Type="http://schemas.openxmlformats.org/officeDocument/2006/relationships/image" Target="../media/image35.png"/><Relationship Id="rId10" Type="http://schemas.openxmlformats.org/officeDocument/2006/relationships/image" Target="../media/image17.png"/><Relationship Id="rId19" Type="http://schemas.openxmlformats.org/officeDocument/2006/relationships/image" Target="../media/image8.svg"/><Relationship Id="rId31" Type="http://schemas.openxmlformats.org/officeDocument/2006/relationships/image" Target="../media/image6.svg"/><Relationship Id="rId4" Type="http://schemas.openxmlformats.org/officeDocument/2006/relationships/image" Target="../media/image11.png"/><Relationship Id="rId9" Type="http://schemas.openxmlformats.org/officeDocument/2006/relationships/image" Target="../media/image16.svg"/><Relationship Id="rId14" Type="http://schemas.openxmlformats.org/officeDocument/2006/relationships/image" Target="../media/image21.png"/><Relationship Id="rId22" Type="http://schemas.openxmlformats.org/officeDocument/2006/relationships/image" Target="../media/image1.png"/><Relationship Id="rId27" Type="http://schemas.openxmlformats.org/officeDocument/2006/relationships/image" Target="../media/image28.svg"/><Relationship Id="rId30" Type="http://schemas.openxmlformats.org/officeDocument/2006/relationships/image" Target="../media/image5.png"/><Relationship Id="rId35" Type="http://schemas.openxmlformats.org/officeDocument/2006/relationships/image" Target="../media/image34.svg"/><Relationship Id="rId8" Type="http://schemas.openxmlformats.org/officeDocument/2006/relationships/image" Target="../media/image15.png"/><Relationship Id="rId3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26.svg"/><Relationship Id="rId3" Type="http://schemas.openxmlformats.org/officeDocument/2006/relationships/image" Target="../media/image10.svg"/><Relationship Id="rId7" Type="http://schemas.openxmlformats.org/officeDocument/2006/relationships/image" Target="../media/image18.svg"/><Relationship Id="rId12" Type="http://schemas.openxmlformats.org/officeDocument/2006/relationships/image" Target="../media/image2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.svg"/><Relationship Id="rId5" Type="http://schemas.openxmlformats.org/officeDocument/2006/relationships/image" Target="../media/image16.svg"/><Relationship Id="rId15" Type="http://schemas.openxmlformats.org/officeDocument/2006/relationships/image" Target="../media/image32.svg"/><Relationship Id="rId10" Type="http://schemas.openxmlformats.org/officeDocument/2006/relationships/image" Target="../media/image1.png"/><Relationship Id="rId4" Type="http://schemas.openxmlformats.org/officeDocument/2006/relationships/image" Target="../media/image15.png"/><Relationship Id="rId9" Type="http://schemas.openxmlformats.org/officeDocument/2006/relationships/image" Target="../media/image4.svg"/><Relationship Id="rId1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4.svg"/><Relationship Id="rId18" Type="http://schemas.openxmlformats.org/officeDocument/2006/relationships/image" Target="../media/image5.png"/><Relationship Id="rId3" Type="http://schemas.openxmlformats.org/officeDocument/2006/relationships/image" Target="../media/image12.svg"/><Relationship Id="rId21" Type="http://schemas.openxmlformats.org/officeDocument/2006/relationships/image" Target="../media/image34.svg"/><Relationship Id="rId7" Type="http://schemas.openxmlformats.org/officeDocument/2006/relationships/image" Target="../media/image20.svg"/><Relationship Id="rId12" Type="http://schemas.openxmlformats.org/officeDocument/2006/relationships/image" Target="../media/image23.png"/><Relationship Id="rId17" Type="http://schemas.openxmlformats.org/officeDocument/2006/relationships/image" Target="../media/image30.svg"/><Relationship Id="rId25" Type="http://schemas.openxmlformats.org/officeDocument/2006/relationships/image" Target="../media/image38.svg"/><Relationship Id="rId2" Type="http://schemas.openxmlformats.org/officeDocument/2006/relationships/image" Target="../media/image11.png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8.svg"/><Relationship Id="rId24" Type="http://schemas.openxmlformats.org/officeDocument/2006/relationships/image" Target="../media/image37.png"/><Relationship Id="rId5" Type="http://schemas.openxmlformats.org/officeDocument/2006/relationships/image" Target="../media/image14.svg"/><Relationship Id="rId15" Type="http://schemas.openxmlformats.org/officeDocument/2006/relationships/image" Target="../media/image28.svg"/><Relationship Id="rId23" Type="http://schemas.openxmlformats.org/officeDocument/2006/relationships/image" Target="../media/image36.svg"/><Relationship Id="rId10" Type="http://schemas.openxmlformats.org/officeDocument/2006/relationships/image" Target="../media/image7.png"/><Relationship Id="rId19" Type="http://schemas.openxmlformats.org/officeDocument/2006/relationships/image" Target="../media/image6.svg"/><Relationship Id="rId4" Type="http://schemas.openxmlformats.org/officeDocument/2006/relationships/image" Target="../media/image13.png"/><Relationship Id="rId9" Type="http://schemas.openxmlformats.org/officeDocument/2006/relationships/image" Target="../media/image22.svg"/><Relationship Id="rId14" Type="http://schemas.openxmlformats.org/officeDocument/2006/relationships/image" Target="../media/image27.png"/><Relationship Id="rId22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3" Type="http://schemas.openxmlformats.org/officeDocument/2006/relationships/image" Target="../media/image40.emf"/><Relationship Id="rId7" Type="http://schemas.openxmlformats.org/officeDocument/2006/relationships/image" Target="../media/image44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emf"/><Relationship Id="rId5" Type="http://schemas.openxmlformats.org/officeDocument/2006/relationships/image" Target="../media/image42.emf"/><Relationship Id="rId4" Type="http://schemas.openxmlformats.org/officeDocument/2006/relationships/image" Target="../media/image41.emf"/><Relationship Id="rId9" Type="http://schemas.openxmlformats.org/officeDocument/2006/relationships/image" Target="../media/image4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13">
            <a:extLst>
              <a:ext uri="{FF2B5EF4-FFF2-40B4-BE49-F238E27FC236}">
                <a16:creationId xmlns:a16="http://schemas.microsoft.com/office/drawing/2014/main" id="{BD67CCD6-4133-4D8C-B76C-118A2B028F5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502536" y="6456061"/>
            <a:ext cx="15625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HERRAMIENTA 3.1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43BF9F0-64E9-4DDF-B8E3-E8A9AFC4B95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6922" y="151606"/>
            <a:ext cx="78675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MAPA DE NEGOCIO</a:t>
            </a:r>
          </a:p>
          <a:p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Esta herramienta permite crear un mapa del negocio para encontrar oportunidades de mejora o espacios en los que se están generando conflictos que se pueden mejorar con la innovación.</a:t>
            </a:r>
            <a:endParaRPr lang="es-ES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6CBF59C-7D7A-4698-9115-5CF095EB247F}"/>
              </a:ext>
            </a:extLst>
          </p:cNvPr>
          <p:cNvSpPr txBox="1"/>
          <p:nvPr/>
        </p:nvSpPr>
        <p:spPr>
          <a:xfrm>
            <a:off x="734921" y="1200150"/>
            <a:ext cx="1072215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Descargue el paquete de iconos (archivo businessMapping.zip) y descomprima el archivo en una carpeta de su elección.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Abra el documento de PowerPoint que tiene la página en blanco y empiece por importar el ícono con el nombre: EMPRESA_BASE y ubíquelo en el centro.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Visualice el video que lo acompaña para que entienda como usar la herramienta y siga las indicaciones.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Se recomienda importar un ícono a la vez, ajustar su tamaño y ponerle nombre correspondiente debajo (como se muestra en el video). Recuerde que puede usar las herramientas de PowerPoint para crear una caja de texto.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Empiece ubicando primero los actores que intervienen en su negocio, empiece por los proveedores y los aliados estratégicos y luego por los clientes finales (recuerde diferenciar los que son intermediarios - B2B y los que son compradores finales - B2C) y finalmente identifique los actores gubernamentales.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Una vez haya ubicado a los actores, empiece a identificar los intercambios de valor que tiene con cada uno de estos, importe el ícono correspondiente y agregue el texto debajo. Recuerde utilizar flechas con la dirección que corresponda para entender el sentido del intercambio. Repita esta acción hasta que complete el mapa. 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Recuerde que el mapa debe contener los aspectos más importantes, no hace falta detallarlo todo al máximo, se trata de crear un mapa que permita entender el negocio y los intercambios de valor.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Una vez haya completado el mapa, guarde el archivo como un PDF.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Suba el documento PDF a la tarea.</a:t>
            </a:r>
          </a:p>
        </p:txBody>
      </p:sp>
    </p:spTree>
    <p:extLst>
      <p:ext uri="{BB962C8B-B14F-4D97-AF65-F5344CB8AC3E}">
        <p14:creationId xmlns:p14="http://schemas.microsoft.com/office/powerpoint/2010/main" val="1345171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13">
            <a:extLst>
              <a:ext uri="{FF2B5EF4-FFF2-40B4-BE49-F238E27FC236}">
                <a16:creationId xmlns:a16="http://schemas.microsoft.com/office/drawing/2014/main" id="{BD67CCD6-4133-4D8C-B76C-118A2B028F5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502536" y="6456061"/>
            <a:ext cx="15625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HERRAMIENTA 3.1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43BF9F0-64E9-4DDF-B8E3-E8A9AFC4B95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6922" y="151606"/>
            <a:ext cx="78675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MAPA DE NEGOCIO</a:t>
            </a:r>
          </a:p>
          <a:p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Esta herramienta permite crear un mapa del negocio para encontrar oportunidades de mejora o espacios en los que se están generando conflictos que se pueden mejorar con la innovación.</a:t>
            </a:r>
            <a:endParaRPr lang="es-ES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32A57CB2-FDAA-0965-D3CB-D20F171C11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53717" y="2525857"/>
            <a:ext cx="1352550" cy="135255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5EDA6869-AE18-FA4B-68E2-A404D5E2A16E}"/>
              </a:ext>
            </a:extLst>
          </p:cNvPr>
          <p:cNvSpPr txBox="1"/>
          <p:nvPr/>
        </p:nvSpPr>
        <p:spPr>
          <a:xfrm>
            <a:off x="5333413" y="3525701"/>
            <a:ext cx="9931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/>
              <a:t>MI EMPRESA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224843DD-9332-D05B-16DE-B4C1258CF1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49986" y="2525857"/>
            <a:ext cx="1352550" cy="135255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CFD72F86-05F1-4019-A906-5BDAF2CF932A}"/>
              </a:ext>
            </a:extLst>
          </p:cNvPr>
          <p:cNvSpPr txBox="1"/>
          <p:nvPr/>
        </p:nvSpPr>
        <p:spPr>
          <a:xfrm>
            <a:off x="9329682" y="3525701"/>
            <a:ext cx="10130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/>
              <a:t>COMUNIDAD</a:t>
            </a: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1F651C84-196E-9346-2B81-E24E53177EFC}"/>
              </a:ext>
            </a:extLst>
          </p:cNvPr>
          <p:cNvGrpSpPr/>
          <p:nvPr/>
        </p:nvGrpSpPr>
        <p:grpSpPr>
          <a:xfrm>
            <a:off x="7151851" y="3625488"/>
            <a:ext cx="1352550" cy="1413310"/>
            <a:chOff x="7211009" y="3262226"/>
            <a:chExt cx="1352550" cy="1413310"/>
          </a:xfrm>
        </p:grpSpPr>
        <p:pic>
          <p:nvPicPr>
            <p:cNvPr id="8" name="Gráfico 7">
              <a:extLst>
                <a:ext uri="{FF2B5EF4-FFF2-40B4-BE49-F238E27FC236}">
                  <a16:creationId xmlns:a16="http://schemas.microsoft.com/office/drawing/2014/main" id="{85FA5C7B-64B7-D047-132D-B74347FFFCD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211009" y="3262226"/>
              <a:ext cx="1352550" cy="1352550"/>
            </a:xfrm>
            <a:prstGeom prst="rect">
              <a:avLst/>
            </a:prstGeom>
          </p:spPr>
        </p:pic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6D333F21-5949-F591-087F-5D6594FBA020}"/>
                </a:ext>
              </a:extLst>
            </p:cNvPr>
            <p:cNvSpPr txBox="1"/>
            <p:nvPr/>
          </p:nvSpPr>
          <p:spPr>
            <a:xfrm>
              <a:off x="7427921" y="4398537"/>
              <a:ext cx="95256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dirty="0"/>
                <a:t>HORTALIZAS</a:t>
              </a:r>
            </a:p>
          </p:txBody>
        </p:sp>
      </p:grpSp>
      <p:pic>
        <p:nvPicPr>
          <p:cNvPr id="10" name="Gráfico 9">
            <a:extLst>
              <a:ext uri="{FF2B5EF4-FFF2-40B4-BE49-F238E27FC236}">
                <a16:creationId xmlns:a16="http://schemas.microsoft.com/office/drawing/2014/main" id="{2C0025B3-6407-5BFF-75D7-44385F44DA0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51851" y="1304079"/>
            <a:ext cx="1352550" cy="135255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74DD1A1-EE63-9AEA-B9BA-642462727ED1}"/>
              </a:ext>
            </a:extLst>
          </p:cNvPr>
          <p:cNvSpPr txBox="1"/>
          <p:nvPr/>
        </p:nvSpPr>
        <p:spPr>
          <a:xfrm>
            <a:off x="7556898" y="2482181"/>
            <a:ext cx="5424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/>
              <a:t>PAGO</a:t>
            </a:r>
          </a:p>
        </p:txBody>
      </p:sp>
      <p:cxnSp>
        <p:nvCxnSpPr>
          <p:cNvPr id="15" name="Conector: angular 14">
            <a:extLst>
              <a:ext uri="{FF2B5EF4-FFF2-40B4-BE49-F238E27FC236}">
                <a16:creationId xmlns:a16="http://schemas.microsoft.com/office/drawing/2014/main" id="{70A8BC51-3217-0EFA-03C3-1CD48451093B}"/>
              </a:ext>
            </a:extLst>
          </p:cNvPr>
          <p:cNvCxnSpPr>
            <a:cxnSpLocks/>
            <a:stCxn id="6" idx="0"/>
            <a:endCxn id="10" idx="3"/>
          </p:cNvCxnSpPr>
          <p:nvPr/>
        </p:nvCxnSpPr>
        <p:spPr>
          <a:xfrm rot="16200000" flipV="1">
            <a:off x="8892580" y="1592176"/>
            <a:ext cx="545503" cy="1321860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Conector: angular 17">
            <a:extLst>
              <a:ext uri="{FF2B5EF4-FFF2-40B4-BE49-F238E27FC236}">
                <a16:creationId xmlns:a16="http://schemas.microsoft.com/office/drawing/2014/main" id="{7F06A3C3-4079-3229-B696-9874E0D1A29C}"/>
              </a:ext>
            </a:extLst>
          </p:cNvPr>
          <p:cNvCxnSpPr>
            <a:cxnSpLocks/>
            <a:stCxn id="10" idx="1"/>
            <a:endCxn id="4" idx="0"/>
          </p:cNvCxnSpPr>
          <p:nvPr/>
        </p:nvCxnSpPr>
        <p:spPr>
          <a:xfrm rot="10800000" flipV="1">
            <a:off x="5829993" y="1980353"/>
            <a:ext cx="1321859" cy="545503"/>
          </a:xfrm>
          <a:prstGeom prst="bentConnector2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Conector: angular 24">
            <a:extLst>
              <a:ext uri="{FF2B5EF4-FFF2-40B4-BE49-F238E27FC236}">
                <a16:creationId xmlns:a16="http://schemas.microsoft.com/office/drawing/2014/main" id="{24137F8D-51D9-AFF5-1C50-CB90107FB663}"/>
              </a:ext>
            </a:extLst>
          </p:cNvPr>
          <p:cNvCxnSpPr>
            <a:cxnSpLocks/>
            <a:stCxn id="4" idx="2"/>
            <a:endCxn id="8" idx="1"/>
          </p:cNvCxnSpPr>
          <p:nvPr/>
        </p:nvCxnSpPr>
        <p:spPr>
          <a:xfrm rot="16200000" flipH="1">
            <a:off x="6279243" y="3429155"/>
            <a:ext cx="423356" cy="1321859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Conector: angular 26">
            <a:extLst>
              <a:ext uri="{FF2B5EF4-FFF2-40B4-BE49-F238E27FC236}">
                <a16:creationId xmlns:a16="http://schemas.microsoft.com/office/drawing/2014/main" id="{5125B950-2634-CEFA-0227-5EC8A82F3A4C}"/>
              </a:ext>
            </a:extLst>
          </p:cNvPr>
          <p:cNvCxnSpPr>
            <a:stCxn id="8" idx="3"/>
            <a:endCxn id="6" idx="2"/>
          </p:cNvCxnSpPr>
          <p:nvPr/>
        </p:nvCxnSpPr>
        <p:spPr>
          <a:xfrm flipV="1">
            <a:off x="8504401" y="3878407"/>
            <a:ext cx="1321860" cy="423356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4272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13">
            <a:extLst>
              <a:ext uri="{FF2B5EF4-FFF2-40B4-BE49-F238E27FC236}">
                <a16:creationId xmlns:a16="http://schemas.microsoft.com/office/drawing/2014/main" id="{BD67CCD6-4133-4D8C-B76C-118A2B028F5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502536" y="6456061"/>
            <a:ext cx="15625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HERRAMIENTA 3.1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43BF9F0-64E9-4DDF-B8E3-E8A9AFC4B95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6922" y="151606"/>
            <a:ext cx="78675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MAPA DE NEGOCIO</a:t>
            </a:r>
          </a:p>
          <a:p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Esta herramienta permite crear un mapa del negocio para encontrar oportunidades de mejora o espacios en los que se están generando conflictos que se pueden mejorar con la innovación.</a:t>
            </a:r>
            <a:endParaRPr lang="es-ES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EC3DCE30-CB86-D9F9-9C4B-A50873A9A8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38458" y="1235652"/>
            <a:ext cx="1352550" cy="1352550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id="{9D859920-820C-5568-E755-BB42E65001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81223" y="5003743"/>
            <a:ext cx="1352550" cy="1352550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D4528438-84CA-8EE7-4733-752378DBCB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27665" y="3822989"/>
            <a:ext cx="1352550" cy="1352550"/>
          </a:xfrm>
          <a:prstGeom prst="rect">
            <a:avLst/>
          </a:prstGeom>
        </p:spPr>
      </p:pic>
      <p:pic>
        <p:nvPicPr>
          <p:cNvPr id="10" name="Gráfico 9">
            <a:extLst>
              <a:ext uri="{FF2B5EF4-FFF2-40B4-BE49-F238E27FC236}">
                <a16:creationId xmlns:a16="http://schemas.microsoft.com/office/drawing/2014/main" id="{1DD5D3F8-EB38-440F-1B02-8CF7E303E1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481233" y="4105275"/>
            <a:ext cx="1352550" cy="1352550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9A642143-A758-ED03-3FCB-A7E051907B0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492317" y="2642235"/>
            <a:ext cx="1352550" cy="1352550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8E900D91-F46B-C2D7-19F5-9A0084D7999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394919" y="2470439"/>
            <a:ext cx="1352550" cy="1352550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DD7F5AB3-9302-87CF-6A3A-8C850599151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384420" y="1289685"/>
            <a:ext cx="1352550" cy="1352550"/>
          </a:xfrm>
          <a:prstGeom prst="rect">
            <a:avLst/>
          </a:prstGeom>
        </p:spPr>
      </p:pic>
      <p:pic>
        <p:nvPicPr>
          <p:cNvPr id="20" name="Gráfico 19">
            <a:extLst>
              <a:ext uri="{FF2B5EF4-FFF2-40B4-BE49-F238E27FC236}">
                <a16:creationId xmlns:a16="http://schemas.microsoft.com/office/drawing/2014/main" id="{DD8C73B0-E043-2595-78AA-4FE1B260504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561936" y="1156682"/>
            <a:ext cx="1352550" cy="1352550"/>
          </a:xfrm>
          <a:prstGeom prst="rect">
            <a:avLst/>
          </a:prstGeom>
        </p:spPr>
      </p:pic>
      <p:pic>
        <p:nvPicPr>
          <p:cNvPr id="23" name="Gráfico 22">
            <a:extLst>
              <a:ext uri="{FF2B5EF4-FFF2-40B4-BE49-F238E27FC236}">
                <a16:creationId xmlns:a16="http://schemas.microsoft.com/office/drawing/2014/main" id="{E7842FAC-167A-161D-C3B4-3BD33F70611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2220278" y="5003743"/>
            <a:ext cx="1352550" cy="1352550"/>
          </a:xfrm>
          <a:prstGeom prst="rect">
            <a:avLst/>
          </a:prstGeom>
        </p:spPr>
      </p:pic>
      <p:pic>
        <p:nvPicPr>
          <p:cNvPr id="25" name="Gráfico 24">
            <a:extLst>
              <a:ext uri="{FF2B5EF4-FFF2-40B4-BE49-F238E27FC236}">
                <a16:creationId xmlns:a16="http://schemas.microsoft.com/office/drawing/2014/main" id="{3562B44B-87F1-7E20-F295-87568B7772E2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118360" y="3822989"/>
            <a:ext cx="1352550" cy="1352550"/>
          </a:xfrm>
          <a:prstGeom prst="rect">
            <a:avLst/>
          </a:prstGeom>
        </p:spPr>
      </p:pic>
      <p:pic>
        <p:nvPicPr>
          <p:cNvPr id="27" name="Gráfico 26">
            <a:extLst>
              <a:ext uri="{FF2B5EF4-FFF2-40B4-BE49-F238E27FC236}">
                <a16:creationId xmlns:a16="http://schemas.microsoft.com/office/drawing/2014/main" id="{B1F33F9C-4DDF-EEC4-0D00-25565B84F90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0216168" y="4105275"/>
            <a:ext cx="1352550" cy="1352550"/>
          </a:xfrm>
          <a:prstGeom prst="rect">
            <a:avLst/>
          </a:prstGeom>
        </p:spPr>
      </p:pic>
      <p:pic>
        <p:nvPicPr>
          <p:cNvPr id="29" name="Gráfico 28">
            <a:extLst>
              <a:ext uri="{FF2B5EF4-FFF2-40B4-BE49-F238E27FC236}">
                <a16:creationId xmlns:a16="http://schemas.microsoft.com/office/drawing/2014/main" id="{57426DFE-3F9A-9AAE-D1FD-EFE1917D25D7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0141354" y="2642235"/>
            <a:ext cx="1352550" cy="1352550"/>
          </a:xfrm>
          <a:prstGeom prst="rect">
            <a:avLst/>
          </a:prstGeom>
        </p:spPr>
      </p:pic>
      <p:pic>
        <p:nvPicPr>
          <p:cNvPr id="31" name="Gráfico 30">
            <a:extLst>
              <a:ext uri="{FF2B5EF4-FFF2-40B4-BE49-F238E27FC236}">
                <a16:creationId xmlns:a16="http://schemas.microsoft.com/office/drawing/2014/main" id="{6BEC8314-3F4E-BFA7-C254-2DE5D4E6E0AC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2118360" y="2588202"/>
            <a:ext cx="1352550" cy="1352550"/>
          </a:xfrm>
          <a:prstGeom prst="rect">
            <a:avLst/>
          </a:prstGeom>
        </p:spPr>
      </p:pic>
      <p:pic>
        <p:nvPicPr>
          <p:cNvPr id="33" name="Gráfico 32">
            <a:extLst>
              <a:ext uri="{FF2B5EF4-FFF2-40B4-BE49-F238E27FC236}">
                <a16:creationId xmlns:a16="http://schemas.microsoft.com/office/drawing/2014/main" id="{D1FF0EEB-DA9D-D485-5E2C-00F3DA724B57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078008" y="1289685"/>
            <a:ext cx="1352550" cy="1352550"/>
          </a:xfrm>
          <a:prstGeom prst="rect">
            <a:avLst/>
          </a:prstGeom>
        </p:spPr>
      </p:pic>
      <p:pic>
        <p:nvPicPr>
          <p:cNvPr id="35" name="Gráfico 34">
            <a:extLst>
              <a:ext uri="{FF2B5EF4-FFF2-40B4-BE49-F238E27FC236}">
                <a16:creationId xmlns:a16="http://schemas.microsoft.com/office/drawing/2014/main" id="{FC4886CB-C094-B7F6-3ACF-5CD454046AC8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864351" y="5057775"/>
            <a:ext cx="1352550" cy="1352550"/>
          </a:xfrm>
          <a:prstGeom prst="rect">
            <a:avLst/>
          </a:prstGeom>
        </p:spPr>
      </p:pic>
      <p:pic>
        <p:nvPicPr>
          <p:cNvPr id="37" name="Gráfico 36">
            <a:extLst>
              <a:ext uri="{FF2B5EF4-FFF2-40B4-BE49-F238E27FC236}">
                <a16:creationId xmlns:a16="http://schemas.microsoft.com/office/drawing/2014/main" id="{9A0E03ED-6602-BC50-2A9B-E1E1CA783948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10216168" y="1156682"/>
            <a:ext cx="1352550" cy="1352550"/>
          </a:xfrm>
          <a:prstGeom prst="rect">
            <a:avLst/>
          </a:prstGeom>
        </p:spPr>
      </p:pic>
      <p:pic>
        <p:nvPicPr>
          <p:cNvPr id="39" name="Gráfico 38">
            <a:extLst>
              <a:ext uri="{FF2B5EF4-FFF2-40B4-BE49-F238E27FC236}">
                <a16:creationId xmlns:a16="http://schemas.microsoft.com/office/drawing/2014/main" id="{62AFA635-A5C5-5A0E-1F71-213AFC1CB8CF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806161" y="3850005"/>
            <a:ext cx="1352550" cy="1352550"/>
          </a:xfrm>
          <a:prstGeom prst="rect">
            <a:avLst/>
          </a:prstGeom>
        </p:spPr>
      </p:pic>
      <p:pic>
        <p:nvPicPr>
          <p:cNvPr id="41" name="Gráfico 40">
            <a:extLst>
              <a:ext uri="{FF2B5EF4-FFF2-40B4-BE49-F238E27FC236}">
                <a16:creationId xmlns:a16="http://schemas.microsoft.com/office/drawing/2014/main" id="{53783107-E9A9-BCD4-728E-C9AD257365D4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806161" y="2642235"/>
            <a:ext cx="1352550" cy="1352550"/>
          </a:xfrm>
          <a:prstGeom prst="rect">
            <a:avLst/>
          </a:prstGeom>
        </p:spPr>
      </p:pic>
      <p:pic>
        <p:nvPicPr>
          <p:cNvPr id="43" name="Gráfico 42">
            <a:extLst>
              <a:ext uri="{FF2B5EF4-FFF2-40B4-BE49-F238E27FC236}">
                <a16:creationId xmlns:a16="http://schemas.microsoft.com/office/drawing/2014/main" id="{952FA85B-E059-F328-B9AD-5A7283F52CE7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806161" y="1289685"/>
            <a:ext cx="1352550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800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>
            <a:extLst>
              <a:ext uri="{FF2B5EF4-FFF2-40B4-BE49-F238E27FC236}">
                <a16:creationId xmlns:a16="http://schemas.microsoft.com/office/drawing/2014/main" id="{0C8FB53D-C2E4-DA70-8B58-1AFCBC524866}"/>
              </a:ext>
            </a:extLst>
          </p:cNvPr>
          <p:cNvSpPr txBox="1"/>
          <p:nvPr/>
        </p:nvSpPr>
        <p:spPr>
          <a:xfrm>
            <a:off x="2882537" y="271723"/>
            <a:ext cx="9182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600" dirty="0">
                <a:solidFill>
                  <a:srgbClr val="4472C4">
                    <a:lumMod val="75000"/>
                  </a:srgbClr>
                </a:solidFill>
                <a:latin typeface="Barlow Condensed Light" panose="00000406000000000000" pitchFamily="50" charset="0"/>
                <a:cs typeface="Arial" panose="020B0604020202020204" pitchFamily="34" charset="0"/>
              </a:rPr>
              <a:t>MAPA DE NEGOCIO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Barlow Condensed Light" panose="00000406000000000000" pitchFamily="50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F6F62E33-D621-7F5F-FAE6-89DFFA9F4E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6635" y="3533775"/>
            <a:ext cx="1352550" cy="1352550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2048AB18-F90F-EECE-1225-65F6A07719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07579" y="3533775"/>
            <a:ext cx="1352550" cy="1352550"/>
          </a:xfrm>
          <a:prstGeom prst="rect">
            <a:avLst/>
          </a:prstGeom>
        </p:spPr>
      </p:pic>
      <p:pic>
        <p:nvPicPr>
          <p:cNvPr id="19" name="Gráfico 18">
            <a:extLst>
              <a:ext uri="{FF2B5EF4-FFF2-40B4-BE49-F238E27FC236}">
                <a16:creationId xmlns:a16="http://schemas.microsoft.com/office/drawing/2014/main" id="{8DE5D4F3-683D-F989-2A39-EE7CBCAE7A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82343" y="3533775"/>
            <a:ext cx="1352550" cy="1352550"/>
          </a:xfrm>
          <a:prstGeom prst="rect">
            <a:avLst/>
          </a:prstGeom>
        </p:spPr>
      </p:pic>
      <p:pic>
        <p:nvPicPr>
          <p:cNvPr id="25" name="Gráfico 24">
            <a:extLst>
              <a:ext uri="{FF2B5EF4-FFF2-40B4-BE49-F238E27FC236}">
                <a16:creationId xmlns:a16="http://schemas.microsoft.com/office/drawing/2014/main" id="{0A81562A-C5E5-B5AD-AD49-F413C75D42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232815" y="3533775"/>
            <a:ext cx="1352550" cy="1352550"/>
          </a:xfrm>
          <a:prstGeom prst="rect">
            <a:avLst/>
          </a:prstGeom>
        </p:spPr>
      </p:pic>
      <p:pic>
        <p:nvPicPr>
          <p:cNvPr id="31" name="Gráfico 30">
            <a:extLst>
              <a:ext uri="{FF2B5EF4-FFF2-40B4-BE49-F238E27FC236}">
                <a16:creationId xmlns:a16="http://schemas.microsoft.com/office/drawing/2014/main" id="{C4CA62D5-410C-47A2-8640-FFAE7C9FEF2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419725" y="1306984"/>
            <a:ext cx="1352550" cy="1352550"/>
          </a:xfrm>
          <a:prstGeom prst="rect">
            <a:avLst/>
          </a:prstGeom>
        </p:spPr>
      </p:pic>
      <p:pic>
        <p:nvPicPr>
          <p:cNvPr id="33" name="Gráfico 32">
            <a:extLst>
              <a:ext uri="{FF2B5EF4-FFF2-40B4-BE49-F238E27FC236}">
                <a16:creationId xmlns:a16="http://schemas.microsoft.com/office/drawing/2014/main" id="{2E462788-1422-303B-891B-6D6E5A67457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457107" y="3533775"/>
            <a:ext cx="1352550" cy="1352550"/>
          </a:xfrm>
          <a:prstGeom prst="rect">
            <a:avLst/>
          </a:prstGeom>
        </p:spPr>
      </p:pic>
      <p:pic>
        <p:nvPicPr>
          <p:cNvPr id="41" name="Gráfico 40">
            <a:extLst>
              <a:ext uri="{FF2B5EF4-FFF2-40B4-BE49-F238E27FC236}">
                <a16:creationId xmlns:a16="http://schemas.microsoft.com/office/drawing/2014/main" id="{51D02491-88EB-CAF1-E693-700189F08F2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531871" y="3533775"/>
            <a:ext cx="1352550" cy="1352550"/>
          </a:xfrm>
          <a:prstGeom prst="rect">
            <a:avLst/>
          </a:prstGeom>
        </p:spPr>
      </p:pic>
      <p:sp>
        <p:nvSpPr>
          <p:cNvPr id="48" name="Rectángulo 47">
            <a:extLst>
              <a:ext uri="{FF2B5EF4-FFF2-40B4-BE49-F238E27FC236}">
                <a16:creationId xmlns:a16="http://schemas.microsoft.com/office/drawing/2014/main" id="{221304DB-9543-A817-D846-9C13EE825C2B}"/>
              </a:ext>
            </a:extLst>
          </p:cNvPr>
          <p:cNvSpPr/>
          <p:nvPr/>
        </p:nvSpPr>
        <p:spPr>
          <a:xfrm>
            <a:off x="520738" y="273360"/>
            <a:ext cx="49536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Barlow" panose="00000500000000000000" pitchFamily="50" charset="0"/>
              </a:rPr>
              <a:t>ACTORES DEL SISTEMA</a:t>
            </a:r>
            <a:endParaRPr kumimoji="0" lang="es-ES_tradnl" sz="360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Barlow" panose="00000500000000000000" pitchFamily="50" charset="0"/>
            </a:endParaRP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5141C5CD-BAC7-99DE-2C5E-24303369C940}"/>
              </a:ext>
            </a:extLst>
          </p:cNvPr>
          <p:cNvSpPr txBox="1"/>
          <p:nvPr/>
        </p:nvSpPr>
        <p:spPr>
          <a:xfrm>
            <a:off x="4865910" y="2659534"/>
            <a:ext cx="2607897" cy="311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1400" b="1" dirty="0">
                <a:solidFill>
                  <a:srgbClr val="00B0F0"/>
                </a:solidFill>
                <a:latin typeface="Barlow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EMPRESA / ORGANIZACIÓN</a:t>
            </a:r>
            <a:endParaRPr lang="es-ES" sz="1400" dirty="0">
              <a:solidFill>
                <a:schemeClr val="accent5">
                  <a:lumMod val="75000"/>
                </a:schemeClr>
              </a:solidFill>
              <a:effectLst/>
              <a:latin typeface="Barlow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19E3AE38-ADDA-A658-C3C9-6308F9A83D08}"/>
              </a:ext>
            </a:extLst>
          </p:cNvPr>
          <p:cNvSpPr txBox="1"/>
          <p:nvPr/>
        </p:nvSpPr>
        <p:spPr>
          <a:xfrm>
            <a:off x="520738" y="4878859"/>
            <a:ext cx="1438447" cy="542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1400" b="1" dirty="0">
                <a:solidFill>
                  <a:srgbClr val="00B0F0"/>
                </a:solidFill>
                <a:latin typeface="Barlow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ALIADO ESTRATÉGICO</a:t>
            </a:r>
            <a:endParaRPr lang="es-ES" sz="1400" dirty="0">
              <a:solidFill>
                <a:schemeClr val="accent5">
                  <a:lumMod val="75000"/>
                </a:schemeClr>
              </a:solidFill>
              <a:effectLst/>
              <a:latin typeface="Barlow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FECB3AAC-5B62-9452-084D-C1289C472F64}"/>
              </a:ext>
            </a:extLst>
          </p:cNvPr>
          <p:cNvSpPr txBox="1"/>
          <p:nvPr/>
        </p:nvSpPr>
        <p:spPr>
          <a:xfrm>
            <a:off x="2488922" y="4878859"/>
            <a:ext cx="1438447" cy="311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1400" b="1" dirty="0">
                <a:solidFill>
                  <a:srgbClr val="00B0F0"/>
                </a:solidFill>
                <a:latin typeface="Barlow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PROVEEDOR</a:t>
            </a:r>
            <a:endParaRPr lang="es-ES" sz="1400" dirty="0">
              <a:solidFill>
                <a:schemeClr val="accent5">
                  <a:lumMod val="75000"/>
                </a:schemeClr>
              </a:solidFill>
              <a:effectLst/>
              <a:latin typeface="Barlow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9DC653E9-94F7-C4D5-20E7-E332D5553507}"/>
              </a:ext>
            </a:extLst>
          </p:cNvPr>
          <p:cNvSpPr txBox="1"/>
          <p:nvPr/>
        </p:nvSpPr>
        <p:spPr>
          <a:xfrm>
            <a:off x="4267201" y="4878859"/>
            <a:ext cx="1732362" cy="542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1400" b="1" dirty="0">
                <a:solidFill>
                  <a:srgbClr val="00B0F0"/>
                </a:solidFill>
                <a:latin typeface="Barlow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ENTE GUBERNAMENTAL</a:t>
            </a:r>
            <a:endParaRPr lang="es-ES" sz="1400" dirty="0">
              <a:solidFill>
                <a:schemeClr val="accent5">
                  <a:lumMod val="75000"/>
                </a:schemeClr>
              </a:solidFill>
              <a:effectLst/>
              <a:latin typeface="Barlow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57D87113-DF0C-AA1A-BF2C-71E3D16E16EF}"/>
              </a:ext>
            </a:extLst>
          </p:cNvPr>
          <p:cNvSpPr txBox="1"/>
          <p:nvPr/>
        </p:nvSpPr>
        <p:spPr>
          <a:xfrm>
            <a:off x="6339395" y="4878859"/>
            <a:ext cx="1438447" cy="542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1400" b="1" dirty="0">
                <a:solidFill>
                  <a:srgbClr val="00B0F0"/>
                </a:solidFill>
                <a:latin typeface="Barlow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CLIENTE / USUARIO / B2C</a:t>
            </a:r>
            <a:endParaRPr lang="es-ES" sz="1400" dirty="0">
              <a:solidFill>
                <a:schemeClr val="accent5">
                  <a:lumMod val="75000"/>
                </a:schemeClr>
              </a:solidFill>
              <a:effectLst/>
              <a:latin typeface="Barlow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8A7B892C-6848-9DD4-E349-6A228DDED330}"/>
              </a:ext>
            </a:extLst>
          </p:cNvPr>
          <p:cNvSpPr txBox="1"/>
          <p:nvPr/>
        </p:nvSpPr>
        <p:spPr>
          <a:xfrm>
            <a:off x="8264630" y="4878859"/>
            <a:ext cx="1438447" cy="542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1400" b="1" dirty="0">
                <a:solidFill>
                  <a:srgbClr val="00B0F0"/>
                </a:solidFill>
                <a:latin typeface="Barlow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CLIENTE / EMPRESA / B2B</a:t>
            </a:r>
            <a:endParaRPr lang="es-ES" sz="1400" dirty="0">
              <a:solidFill>
                <a:schemeClr val="accent5">
                  <a:lumMod val="75000"/>
                </a:schemeClr>
              </a:solidFill>
              <a:effectLst/>
              <a:latin typeface="Barlow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C9182CF4-97DB-3A69-E4D8-98C8645800DD}"/>
              </a:ext>
            </a:extLst>
          </p:cNvPr>
          <p:cNvSpPr txBox="1"/>
          <p:nvPr/>
        </p:nvSpPr>
        <p:spPr>
          <a:xfrm>
            <a:off x="10189865" y="4878859"/>
            <a:ext cx="1438447" cy="772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1400" b="1" dirty="0">
                <a:solidFill>
                  <a:srgbClr val="00B0F0"/>
                </a:solidFill>
                <a:latin typeface="Barlow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COMUNIDAD / GRUPO DE USUARIOS</a:t>
            </a:r>
            <a:endParaRPr lang="es-ES" sz="1400" dirty="0">
              <a:solidFill>
                <a:schemeClr val="accent5">
                  <a:lumMod val="75000"/>
                </a:schemeClr>
              </a:solidFill>
              <a:effectLst/>
              <a:latin typeface="Barlow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21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>
            <a:extLst>
              <a:ext uri="{FF2B5EF4-FFF2-40B4-BE49-F238E27FC236}">
                <a16:creationId xmlns:a16="http://schemas.microsoft.com/office/drawing/2014/main" id="{0C8FB53D-C2E4-DA70-8B58-1AFCBC524866}"/>
              </a:ext>
            </a:extLst>
          </p:cNvPr>
          <p:cNvSpPr txBox="1"/>
          <p:nvPr/>
        </p:nvSpPr>
        <p:spPr>
          <a:xfrm>
            <a:off x="2882537" y="271723"/>
            <a:ext cx="9182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600" dirty="0">
                <a:solidFill>
                  <a:srgbClr val="4472C4">
                    <a:lumMod val="75000"/>
                  </a:srgbClr>
                </a:solidFill>
                <a:latin typeface="Barlow Condensed Light" panose="00000406000000000000" pitchFamily="50" charset="0"/>
                <a:cs typeface="Arial" panose="020B0604020202020204" pitchFamily="34" charset="0"/>
              </a:rPr>
              <a:t>MAPA DE NEGOCIO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Barlow Condensed Light" panose="00000406000000000000" pitchFamily="50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A45B663A-BAB4-DBA2-5D9B-FBBBD23DAD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93100" y="3779960"/>
            <a:ext cx="1352550" cy="1352550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03686A20-4675-5CA4-F5D2-5035987D6A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39849" y="3779960"/>
            <a:ext cx="1352550" cy="1352550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6B5492E0-767C-A5C3-0DF4-E3D83DB6D9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52852" y="3779960"/>
            <a:ext cx="1352550" cy="1352550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D8226127-CFA2-0385-9548-489A8EC6CD6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86598" y="3779960"/>
            <a:ext cx="1352550" cy="1352550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AB1FBFA2-0549-930E-EF50-C97FF5AA360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346351" y="1463270"/>
            <a:ext cx="1352550" cy="1352550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466AC41F-77E3-2EF1-8F20-DB938E1EC22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346351" y="3779960"/>
            <a:ext cx="1352550" cy="1352550"/>
          </a:xfrm>
          <a:prstGeom prst="rect">
            <a:avLst/>
          </a:prstGeom>
        </p:spPr>
      </p:pic>
      <p:pic>
        <p:nvPicPr>
          <p:cNvPr id="16" name="Gráfico 15">
            <a:extLst>
              <a:ext uri="{FF2B5EF4-FFF2-40B4-BE49-F238E27FC236}">
                <a16:creationId xmlns:a16="http://schemas.microsoft.com/office/drawing/2014/main" id="{06313259-C9C5-0D72-A9FD-28B08213615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199602" y="1463270"/>
            <a:ext cx="1352550" cy="1352550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01BB830C-46AD-9EF4-D3ED-FEA41F4468F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199602" y="3779960"/>
            <a:ext cx="1352550" cy="1352550"/>
          </a:xfrm>
          <a:prstGeom prst="rect">
            <a:avLst/>
          </a:prstGeom>
        </p:spPr>
      </p:pic>
      <p:pic>
        <p:nvPicPr>
          <p:cNvPr id="18" name="Gráfico 17">
            <a:extLst>
              <a:ext uri="{FF2B5EF4-FFF2-40B4-BE49-F238E27FC236}">
                <a16:creationId xmlns:a16="http://schemas.microsoft.com/office/drawing/2014/main" id="{CCD1C869-8B04-0CDA-4963-B6B2DD4E4A4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2639849" y="1463270"/>
            <a:ext cx="1352550" cy="1352550"/>
          </a:xfrm>
          <a:prstGeom prst="rect">
            <a:avLst/>
          </a:prstGeom>
        </p:spPr>
      </p:pic>
      <p:pic>
        <p:nvPicPr>
          <p:cNvPr id="19" name="Gráfico 18">
            <a:extLst>
              <a:ext uri="{FF2B5EF4-FFF2-40B4-BE49-F238E27FC236}">
                <a16:creationId xmlns:a16="http://schemas.microsoft.com/office/drawing/2014/main" id="{FA3EB851-589E-D4C9-8057-D928FEA7BAF2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0052852" y="1463270"/>
            <a:ext cx="1352550" cy="1352550"/>
          </a:xfrm>
          <a:prstGeom prst="rect">
            <a:avLst/>
          </a:prstGeom>
        </p:spPr>
      </p:pic>
      <p:pic>
        <p:nvPicPr>
          <p:cNvPr id="20" name="Gráfico 19">
            <a:extLst>
              <a:ext uri="{FF2B5EF4-FFF2-40B4-BE49-F238E27FC236}">
                <a16:creationId xmlns:a16="http://schemas.microsoft.com/office/drawing/2014/main" id="{346276D8-754D-FC76-9F47-582FB531011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4493100" y="1463270"/>
            <a:ext cx="1352550" cy="1352550"/>
          </a:xfrm>
          <a:prstGeom prst="rect">
            <a:avLst/>
          </a:prstGeom>
        </p:spPr>
      </p:pic>
      <p:pic>
        <p:nvPicPr>
          <p:cNvPr id="21" name="Gráfico 20">
            <a:extLst>
              <a:ext uri="{FF2B5EF4-FFF2-40B4-BE49-F238E27FC236}">
                <a16:creationId xmlns:a16="http://schemas.microsoft.com/office/drawing/2014/main" id="{C791B614-A19B-E8BF-C891-A28E7F74FC32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786598" y="1463270"/>
            <a:ext cx="1352550" cy="1352550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E94CA2BF-34A3-C800-1055-69112B10587D}"/>
              </a:ext>
            </a:extLst>
          </p:cNvPr>
          <p:cNvSpPr txBox="1"/>
          <p:nvPr/>
        </p:nvSpPr>
        <p:spPr>
          <a:xfrm>
            <a:off x="2457487" y="2815820"/>
            <a:ext cx="1717274" cy="311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1400" dirty="0">
                <a:solidFill>
                  <a:schemeClr val="accent5">
                    <a:lumMod val="75000"/>
                  </a:schemeClr>
                </a:solidFill>
                <a:latin typeface="Barlow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PRODUCTO</a:t>
            </a:r>
            <a:endParaRPr lang="es-ES" sz="1400" dirty="0">
              <a:solidFill>
                <a:schemeClr val="accent5">
                  <a:lumMod val="75000"/>
                </a:schemeClr>
              </a:solidFill>
              <a:effectLst/>
              <a:latin typeface="Barlow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A8500D7C-F64C-4532-FF2D-74F392CECAC3}"/>
              </a:ext>
            </a:extLst>
          </p:cNvPr>
          <p:cNvSpPr txBox="1"/>
          <p:nvPr/>
        </p:nvSpPr>
        <p:spPr>
          <a:xfrm>
            <a:off x="604236" y="2815820"/>
            <a:ext cx="1717274" cy="311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1400" dirty="0">
                <a:solidFill>
                  <a:schemeClr val="accent5">
                    <a:lumMod val="75000"/>
                  </a:schemeClr>
                </a:solidFill>
                <a:latin typeface="Barlow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USUARIO INTERNO</a:t>
            </a:r>
            <a:endParaRPr lang="es-ES" sz="1400" dirty="0">
              <a:solidFill>
                <a:schemeClr val="accent5">
                  <a:lumMod val="75000"/>
                </a:schemeClr>
              </a:solidFill>
              <a:effectLst/>
              <a:latin typeface="Barlow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C9B2C5EF-7C77-5B7A-DC0C-83738F8CC2DB}"/>
              </a:ext>
            </a:extLst>
          </p:cNvPr>
          <p:cNvSpPr txBox="1"/>
          <p:nvPr/>
        </p:nvSpPr>
        <p:spPr>
          <a:xfrm>
            <a:off x="6163989" y="2815820"/>
            <a:ext cx="1717274" cy="772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1400" dirty="0">
                <a:solidFill>
                  <a:schemeClr val="accent5">
                    <a:lumMod val="75000"/>
                  </a:schemeClr>
                </a:solidFill>
                <a:latin typeface="Barlow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DINERO / TRANSACCIÓN MONETARIA</a:t>
            </a:r>
            <a:endParaRPr lang="es-ES" sz="1400" dirty="0">
              <a:solidFill>
                <a:schemeClr val="accent5">
                  <a:lumMod val="75000"/>
                </a:schemeClr>
              </a:solidFill>
              <a:effectLst/>
              <a:latin typeface="Barlow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F9AA7DE4-F04C-F870-9974-F09EA2672B50}"/>
              </a:ext>
            </a:extLst>
          </p:cNvPr>
          <p:cNvSpPr txBox="1"/>
          <p:nvPr/>
        </p:nvSpPr>
        <p:spPr>
          <a:xfrm>
            <a:off x="4310738" y="2815820"/>
            <a:ext cx="1717274" cy="311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1400" dirty="0">
                <a:solidFill>
                  <a:schemeClr val="accent5">
                    <a:lumMod val="75000"/>
                  </a:schemeClr>
                </a:solidFill>
                <a:latin typeface="Barlow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SERVICIO</a:t>
            </a:r>
            <a:endParaRPr lang="es-ES" sz="1400" dirty="0">
              <a:solidFill>
                <a:schemeClr val="accent5">
                  <a:lumMod val="75000"/>
                </a:schemeClr>
              </a:solidFill>
              <a:effectLst/>
              <a:latin typeface="Barlow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59BA6D92-1EE2-42E8-2C8D-36564184BAA1}"/>
              </a:ext>
            </a:extLst>
          </p:cNvPr>
          <p:cNvSpPr txBox="1"/>
          <p:nvPr/>
        </p:nvSpPr>
        <p:spPr>
          <a:xfrm>
            <a:off x="9870491" y="2815820"/>
            <a:ext cx="1717274" cy="311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1400" dirty="0">
                <a:solidFill>
                  <a:schemeClr val="accent5">
                    <a:lumMod val="75000"/>
                  </a:schemeClr>
                </a:solidFill>
                <a:latin typeface="Barlow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REPUTACIÓN</a:t>
            </a:r>
            <a:endParaRPr lang="es-ES" sz="1400" dirty="0">
              <a:solidFill>
                <a:schemeClr val="accent5">
                  <a:lumMod val="75000"/>
                </a:schemeClr>
              </a:solidFill>
              <a:effectLst/>
              <a:latin typeface="Barlow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2760C4E8-8C84-C342-8C95-40486D892D40}"/>
              </a:ext>
            </a:extLst>
          </p:cNvPr>
          <p:cNvSpPr txBox="1"/>
          <p:nvPr/>
        </p:nvSpPr>
        <p:spPr>
          <a:xfrm>
            <a:off x="8017240" y="2815820"/>
            <a:ext cx="1717274" cy="311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1400" dirty="0">
                <a:solidFill>
                  <a:schemeClr val="accent5">
                    <a:lumMod val="75000"/>
                  </a:schemeClr>
                </a:solidFill>
                <a:latin typeface="Barlow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FIDELIDAD</a:t>
            </a:r>
            <a:endParaRPr lang="es-ES" sz="1400" dirty="0">
              <a:solidFill>
                <a:schemeClr val="accent5">
                  <a:lumMod val="75000"/>
                </a:schemeClr>
              </a:solidFill>
              <a:effectLst/>
              <a:latin typeface="Barlow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4823696A-61F0-ADD6-DF19-73DD8DF2A224}"/>
              </a:ext>
            </a:extLst>
          </p:cNvPr>
          <p:cNvSpPr txBox="1"/>
          <p:nvPr/>
        </p:nvSpPr>
        <p:spPr>
          <a:xfrm>
            <a:off x="2457487" y="5118720"/>
            <a:ext cx="1717274" cy="772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1400" dirty="0">
                <a:solidFill>
                  <a:schemeClr val="accent5">
                    <a:lumMod val="75000"/>
                  </a:schemeClr>
                </a:solidFill>
                <a:latin typeface="Barlow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PÁGIANA WEB / APLLICACIÓN EN INTERNET</a:t>
            </a:r>
            <a:endParaRPr lang="es-ES" sz="1400" dirty="0">
              <a:solidFill>
                <a:schemeClr val="accent5">
                  <a:lumMod val="75000"/>
                </a:schemeClr>
              </a:solidFill>
              <a:effectLst/>
              <a:latin typeface="Barlow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D67A7DD7-78F7-2E74-B116-C1D8D6B326D6}"/>
              </a:ext>
            </a:extLst>
          </p:cNvPr>
          <p:cNvSpPr txBox="1"/>
          <p:nvPr/>
        </p:nvSpPr>
        <p:spPr>
          <a:xfrm>
            <a:off x="604236" y="5118720"/>
            <a:ext cx="1717274" cy="542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1400" dirty="0">
                <a:solidFill>
                  <a:schemeClr val="accent5">
                    <a:lumMod val="75000"/>
                  </a:schemeClr>
                </a:solidFill>
                <a:latin typeface="Barlow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COMUNICACIÓN / PUBLICIDAD</a:t>
            </a:r>
            <a:endParaRPr lang="es-ES" sz="1400" dirty="0">
              <a:solidFill>
                <a:schemeClr val="accent5">
                  <a:lumMod val="75000"/>
                </a:schemeClr>
              </a:solidFill>
              <a:effectLst/>
              <a:latin typeface="Barlow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159EE5B9-C803-B282-F0B1-96F91FE1A9FE}"/>
              </a:ext>
            </a:extLst>
          </p:cNvPr>
          <p:cNvSpPr txBox="1"/>
          <p:nvPr/>
        </p:nvSpPr>
        <p:spPr>
          <a:xfrm>
            <a:off x="6163989" y="5118720"/>
            <a:ext cx="1717274" cy="311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1400" dirty="0">
                <a:solidFill>
                  <a:schemeClr val="accent5">
                    <a:lumMod val="75000"/>
                  </a:schemeClr>
                </a:solidFill>
                <a:latin typeface="Barlow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DOCUMENTO</a:t>
            </a:r>
            <a:endParaRPr lang="es-ES" sz="1400" dirty="0">
              <a:solidFill>
                <a:schemeClr val="accent5">
                  <a:lumMod val="75000"/>
                </a:schemeClr>
              </a:solidFill>
              <a:effectLst/>
              <a:latin typeface="Barlow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31B930E4-0D9E-5987-2D2D-9B8E73E9D2C6}"/>
              </a:ext>
            </a:extLst>
          </p:cNvPr>
          <p:cNvSpPr txBox="1"/>
          <p:nvPr/>
        </p:nvSpPr>
        <p:spPr>
          <a:xfrm>
            <a:off x="4310738" y="5118720"/>
            <a:ext cx="1717274" cy="542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1400" dirty="0">
                <a:solidFill>
                  <a:schemeClr val="accent5">
                    <a:lumMod val="75000"/>
                  </a:schemeClr>
                </a:solidFill>
                <a:latin typeface="Barlow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APLICACIÓN MÓVIL / TELÉFONO</a:t>
            </a:r>
            <a:endParaRPr lang="es-ES" sz="1400" dirty="0">
              <a:solidFill>
                <a:schemeClr val="accent5">
                  <a:lumMod val="75000"/>
                </a:schemeClr>
              </a:solidFill>
              <a:effectLst/>
              <a:latin typeface="Barlow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47D90BB0-624A-4BE7-F18C-BB0EB855EB9F}"/>
              </a:ext>
            </a:extLst>
          </p:cNvPr>
          <p:cNvSpPr txBox="1"/>
          <p:nvPr/>
        </p:nvSpPr>
        <p:spPr>
          <a:xfrm>
            <a:off x="9870491" y="5118720"/>
            <a:ext cx="1717274" cy="772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1400" dirty="0">
                <a:solidFill>
                  <a:schemeClr val="accent5">
                    <a:lumMod val="75000"/>
                  </a:schemeClr>
                </a:solidFill>
                <a:latin typeface="Barlow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COMODIN PARA CREAR ICONOS PROPIOS</a:t>
            </a:r>
            <a:endParaRPr lang="es-ES" sz="1400" dirty="0">
              <a:solidFill>
                <a:schemeClr val="accent5">
                  <a:lumMod val="75000"/>
                </a:schemeClr>
              </a:solidFill>
              <a:effectLst/>
              <a:latin typeface="Barlow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77077809-40BE-2E73-3C8B-F8933C262309}"/>
              </a:ext>
            </a:extLst>
          </p:cNvPr>
          <p:cNvSpPr txBox="1"/>
          <p:nvPr/>
        </p:nvSpPr>
        <p:spPr>
          <a:xfrm>
            <a:off x="8017240" y="5118720"/>
            <a:ext cx="1717274" cy="311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1400" dirty="0">
                <a:solidFill>
                  <a:schemeClr val="accent5">
                    <a:lumMod val="75000"/>
                  </a:schemeClr>
                </a:solidFill>
                <a:latin typeface="Barlow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PROBLEMA</a:t>
            </a:r>
            <a:endParaRPr lang="es-ES" sz="1400" dirty="0">
              <a:solidFill>
                <a:schemeClr val="accent5">
                  <a:lumMod val="75000"/>
                </a:schemeClr>
              </a:solidFill>
              <a:effectLst/>
              <a:latin typeface="Barlow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FEB63928-419D-9057-DF44-3D6607C5EBE8}"/>
              </a:ext>
            </a:extLst>
          </p:cNvPr>
          <p:cNvSpPr/>
          <p:nvPr/>
        </p:nvSpPr>
        <p:spPr>
          <a:xfrm>
            <a:off x="520738" y="273360"/>
            <a:ext cx="54328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Barlow" panose="00000500000000000000" pitchFamily="50" charset="0"/>
              </a:rPr>
              <a:t>INTERCAMBIOS DE VALOR</a:t>
            </a:r>
            <a:endParaRPr kumimoji="0" lang="es-ES_tradnl" sz="360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Barlow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71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>
            <a:extLst>
              <a:ext uri="{FF2B5EF4-FFF2-40B4-BE49-F238E27FC236}">
                <a16:creationId xmlns:a16="http://schemas.microsoft.com/office/drawing/2014/main" id="{0C8FB53D-C2E4-DA70-8B58-1AFCBC524866}"/>
              </a:ext>
            </a:extLst>
          </p:cNvPr>
          <p:cNvSpPr txBox="1"/>
          <p:nvPr/>
        </p:nvSpPr>
        <p:spPr>
          <a:xfrm>
            <a:off x="2882537" y="271723"/>
            <a:ext cx="9182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600" dirty="0">
                <a:solidFill>
                  <a:srgbClr val="4472C4">
                    <a:lumMod val="75000"/>
                  </a:srgbClr>
                </a:solidFill>
                <a:latin typeface="Barlow Condensed Light" panose="00000406000000000000" pitchFamily="50" charset="0"/>
                <a:cs typeface="Arial" panose="020B0604020202020204" pitchFamily="34" charset="0"/>
              </a:rPr>
              <a:t>EJEMPLO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Barlow Condensed Light" panose="00000406000000000000" pitchFamily="50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87B07A9-337A-E0ED-1663-A1F409CF97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094" y="2596975"/>
            <a:ext cx="1070563" cy="106677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E5AA69C-0A3E-7E6E-710E-2DB99E4CE5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2986" y="2583149"/>
            <a:ext cx="1078907" cy="108059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0C22F38-3C81-F234-C550-63AC1EFFCB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7127" y="2583149"/>
            <a:ext cx="1078907" cy="108059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3A44029C-C732-F092-3AA6-FF341A7605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5828" y="3274796"/>
            <a:ext cx="794136" cy="756582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3F77AB1-F602-BEA1-B066-7C870C4A51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1922" y="3303645"/>
            <a:ext cx="794136" cy="756582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ED5ACEC1-9990-FA8E-E6FA-49C1FA6160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7101" y="1950996"/>
            <a:ext cx="794136" cy="756582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2FAA210-3A25-7BA5-CD89-CED36D2697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6681" y="677646"/>
            <a:ext cx="794136" cy="756582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53AA874A-9341-AA00-23C7-630CF245B231}"/>
              </a:ext>
            </a:extLst>
          </p:cNvPr>
          <p:cNvSpPr txBox="1"/>
          <p:nvPr/>
        </p:nvSpPr>
        <p:spPr>
          <a:xfrm>
            <a:off x="2016320" y="3397822"/>
            <a:ext cx="960520" cy="259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95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8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50" charset="0"/>
                <a:ea typeface="+mn-ea"/>
                <a:cs typeface="+mn-cs"/>
              </a:rPr>
              <a:t>CONDUCTOR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E0958218-75EE-9200-A15F-E921771D04CC}"/>
              </a:ext>
            </a:extLst>
          </p:cNvPr>
          <p:cNvSpPr txBox="1"/>
          <p:nvPr/>
        </p:nvSpPr>
        <p:spPr>
          <a:xfrm>
            <a:off x="9006263" y="3397822"/>
            <a:ext cx="872355" cy="259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95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8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50" charset="0"/>
                <a:ea typeface="+mn-ea"/>
                <a:cs typeface="+mn-cs"/>
              </a:rPr>
              <a:t>PASAJERO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F0B7351B-A8DC-50F2-4E71-74D2C37DAE91}"/>
              </a:ext>
            </a:extLst>
          </p:cNvPr>
          <p:cNvSpPr txBox="1"/>
          <p:nvPr/>
        </p:nvSpPr>
        <p:spPr>
          <a:xfrm>
            <a:off x="5796323" y="3397822"/>
            <a:ext cx="526106" cy="259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95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8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50" charset="0"/>
                <a:ea typeface="+mn-ea"/>
                <a:cs typeface="+mn-cs"/>
              </a:rPr>
              <a:t>UBER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46AB0880-28CA-3623-0AE6-DC8E57670E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9365" y="1950996"/>
            <a:ext cx="794136" cy="756582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29A668D7-1425-52DC-2610-D6107986D6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2986" y="5265286"/>
            <a:ext cx="1078907" cy="1080598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0192C084-2F83-DEB6-8B89-3E06DC013574}"/>
              </a:ext>
            </a:extLst>
          </p:cNvPr>
          <p:cNvSpPr txBox="1"/>
          <p:nvPr/>
        </p:nvSpPr>
        <p:spPr>
          <a:xfrm>
            <a:off x="8883633" y="6079960"/>
            <a:ext cx="1117615" cy="259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95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8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50" charset="0"/>
                <a:ea typeface="+mn-ea"/>
                <a:cs typeface="+mn-cs"/>
              </a:rPr>
              <a:t>NUEVO PASAJ.</a:t>
            </a: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5CDA46A2-E108-17B4-7295-6934808CB9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1922" y="1978647"/>
            <a:ext cx="794136" cy="756582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79B443A-9675-F295-6431-F25E701292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1922" y="468707"/>
            <a:ext cx="794136" cy="756582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2D87D383-FE1B-3DA9-2913-D5CBAA6AEC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86306" y="300752"/>
            <a:ext cx="794136" cy="756582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ACF9A48B-764B-701D-903B-0702B005D9E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54417" y="677644"/>
            <a:ext cx="794136" cy="756582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333C33BB-DD7F-4BE5-012D-237730A6F53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61922" y="4533939"/>
            <a:ext cx="798978" cy="756582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2F45AAA7-FAFD-9ECD-CDAF-050D3FAA1F7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61922" y="5564540"/>
            <a:ext cx="798978" cy="756582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F8792C80-26BA-C15D-0A3E-409B467894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1252" y="5010192"/>
            <a:ext cx="794136" cy="756582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94B539BE-3124-A403-A1A9-7F63EE42C8E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07270" y="4085101"/>
            <a:ext cx="794136" cy="756582"/>
          </a:xfrm>
          <a:prstGeom prst="rect">
            <a:avLst/>
          </a:prstGeom>
        </p:spPr>
      </p:pic>
      <p:sp>
        <p:nvSpPr>
          <p:cNvPr id="31" name="CuadroTexto 30">
            <a:extLst>
              <a:ext uri="{FF2B5EF4-FFF2-40B4-BE49-F238E27FC236}">
                <a16:creationId xmlns:a16="http://schemas.microsoft.com/office/drawing/2014/main" id="{A308E341-4D9A-3451-785B-506BFDF767AF}"/>
              </a:ext>
            </a:extLst>
          </p:cNvPr>
          <p:cNvSpPr txBox="1"/>
          <p:nvPr/>
        </p:nvSpPr>
        <p:spPr>
          <a:xfrm>
            <a:off x="3302018" y="2707577"/>
            <a:ext cx="1128835" cy="259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95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8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50" charset="0"/>
                <a:ea typeface="+mn-ea"/>
                <a:cs typeface="+mn-cs"/>
              </a:rPr>
              <a:t>% DE COMISIÓN</a:t>
            </a:r>
            <a:endParaRPr kumimoji="0" lang="es-CO" sz="1089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 panose="00000500000000000000" pitchFamily="50" charset="0"/>
              <a:ea typeface="+mn-ea"/>
              <a:cs typeface="+mn-cs"/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A4EC0A68-B94E-F058-9817-255530C3CE26}"/>
              </a:ext>
            </a:extLst>
          </p:cNvPr>
          <p:cNvSpPr txBox="1"/>
          <p:nvPr/>
        </p:nvSpPr>
        <p:spPr>
          <a:xfrm>
            <a:off x="4606127" y="2707577"/>
            <a:ext cx="643126" cy="259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95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8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50" charset="0"/>
                <a:ea typeface="+mn-ea"/>
                <a:cs typeface="+mn-cs"/>
              </a:rPr>
              <a:t>PÓLIZA</a:t>
            </a:r>
            <a:endParaRPr kumimoji="0" lang="es-CO" sz="1089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 panose="00000500000000000000" pitchFamily="50" charset="0"/>
              <a:ea typeface="+mn-ea"/>
              <a:cs typeface="+mn-cs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4B713807-4CB9-6B30-A269-98E7C61C9D89}"/>
              </a:ext>
            </a:extLst>
          </p:cNvPr>
          <p:cNvSpPr txBox="1"/>
          <p:nvPr/>
        </p:nvSpPr>
        <p:spPr>
          <a:xfrm>
            <a:off x="2980024" y="1406583"/>
            <a:ext cx="1247457" cy="259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95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8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50" charset="0"/>
                <a:ea typeface="+mn-ea"/>
                <a:cs typeface="+mn-cs"/>
              </a:rPr>
              <a:t>APP CONDUCTOR</a:t>
            </a:r>
            <a:endParaRPr kumimoji="0" lang="es-CO" sz="1089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 panose="00000500000000000000" pitchFamily="50" charset="0"/>
              <a:ea typeface="+mn-ea"/>
              <a:cs typeface="+mn-cs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466E3F43-B3C7-DF2A-931E-E24061ED5EFE}"/>
              </a:ext>
            </a:extLst>
          </p:cNvPr>
          <p:cNvSpPr txBox="1"/>
          <p:nvPr/>
        </p:nvSpPr>
        <p:spPr>
          <a:xfrm>
            <a:off x="4191159" y="1406583"/>
            <a:ext cx="947696" cy="259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95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8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50" charset="0"/>
                <a:ea typeface="+mn-ea"/>
                <a:cs typeface="+mn-cs"/>
              </a:rPr>
              <a:t>PUBLICIDAD</a:t>
            </a:r>
            <a:endParaRPr kumimoji="0" lang="es-CO" sz="1089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 panose="00000500000000000000" pitchFamily="50" charset="0"/>
              <a:ea typeface="+mn-ea"/>
              <a:cs typeface="+mn-cs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4503759F-86FD-A7F6-2641-D90567044E73}"/>
              </a:ext>
            </a:extLst>
          </p:cNvPr>
          <p:cNvSpPr txBox="1"/>
          <p:nvPr/>
        </p:nvSpPr>
        <p:spPr>
          <a:xfrm>
            <a:off x="5584682" y="1057333"/>
            <a:ext cx="997389" cy="259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95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8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50" charset="0"/>
                <a:ea typeface="+mn-ea"/>
                <a:cs typeface="+mn-cs"/>
              </a:rPr>
              <a:t>REPUTACIÓN</a:t>
            </a:r>
            <a:endParaRPr kumimoji="0" lang="es-CO" sz="1089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 panose="00000500000000000000" pitchFamily="50" charset="0"/>
              <a:ea typeface="+mn-ea"/>
              <a:cs typeface="+mn-cs"/>
            </a:endParaRP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F8707114-929D-95EA-1EED-90826C996837}"/>
              </a:ext>
            </a:extLst>
          </p:cNvPr>
          <p:cNvSpPr txBox="1"/>
          <p:nvPr/>
        </p:nvSpPr>
        <p:spPr>
          <a:xfrm>
            <a:off x="7330641" y="1197646"/>
            <a:ext cx="1056700" cy="259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95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8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50" charset="0"/>
                <a:ea typeface="+mn-ea"/>
                <a:cs typeface="+mn-cs"/>
              </a:rPr>
              <a:t>FIDELIZACIÓN</a:t>
            </a:r>
            <a:endParaRPr kumimoji="0" lang="es-CO" sz="1089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 panose="00000500000000000000" pitchFamily="50" charset="0"/>
              <a:ea typeface="+mn-ea"/>
              <a:cs typeface="+mn-cs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76B59839-BD96-BC6D-527A-5004CD868507}"/>
              </a:ext>
            </a:extLst>
          </p:cNvPr>
          <p:cNvSpPr txBox="1"/>
          <p:nvPr/>
        </p:nvSpPr>
        <p:spPr>
          <a:xfrm>
            <a:off x="7248091" y="2706004"/>
            <a:ext cx="1221809" cy="259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95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8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50" charset="0"/>
                <a:ea typeface="+mn-ea"/>
                <a:cs typeface="+mn-cs"/>
              </a:rPr>
              <a:t>PAGO POR VIAJE</a:t>
            </a:r>
            <a:endParaRPr kumimoji="0" lang="es-CO" sz="1089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 panose="00000500000000000000" pitchFamily="50" charset="0"/>
              <a:ea typeface="+mn-ea"/>
              <a:cs typeface="+mn-cs"/>
            </a:endParaRP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DFA1147A-3482-9204-D76B-08350776A45F}"/>
              </a:ext>
            </a:extLst>
          </p:cNvPr>
          <p:cNvSpPr txBox="1"/>
          <p:nvPr/>
        </p:nvSpPr>
        <p:spPr>
          <a:xfrm>
            <a:off x="7106228" y="4043625"/>
            <a:ext cx="1505541" cy="259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95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8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50" charset="0"/>
                <a:ea typeface="+mn-ea"/>
                <a:cs typeface="+mn-cs"/>
              </a:rPr>
              <a:t>VIAJE POR DEMANDA</a:t>
            </a:r>
            <a:endParaRPr kumimoji="0" lang="es-CO" sz="1089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 panose="00000500000000000000" pitchFamily="50" charset="0"/>
              <a:ea typeface="+mn-ea"/>
              <a:cs typeface="+mn-cs"/>
            </a:endParaRP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6A1937B5-C8F6-6D56-B131-4ADAF4D12659}"/>
              </a:ext>
            </a:extLst>
          </p:cNvPr>
          <p:cNvSpPr txBox="1"/>
          <p:nvPr/>
        </p:nvSpPr>
        <p:spPr>
          <a:xfrm>
            <a:off x="7383548" y="5265326"/>
            <a:ext cx="950902" cy="259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95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8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50" charset="0"/>
                <a:ea typeface="+mn-ea"/>
                <a:cs typeface="+mn-cs"/>
              </a:rPr>
              <a:t>DESCUENTO</a:t>
            </a:r>
            <a:endParaRPr kumimoji="0" lang="es-CO" sz="1089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 panose="00000500000000000000" pitchFamily="50" charset="0"/>
              <a:ea typeface="+mn-ea"/>
              <a:cs typeface="+mn-cs"/>
            </a:endParaRP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4D7A8EB3-46F7-CBF3-D3AC-7EA1EF9B575C}"/>
              </a:ext>
            </a:extLst>
          </p:cNvPr>
          <p:cNvSpPr txBox="1"/>
          <p:nvPr/>
        </p:nvSpPr>
        <p:spPr>
          <a:xfrm>
            <a:off x="7383548" y="6291619"/>
            <a:ext cx="950902" cy="259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95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8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50" charset="0"/>
                <a:ea typeface="+mn-ea"/>
                <a:cs typeface="+mn-cs"/>
              </a:rPr>
              <a:t>DESCUENTO</a:t>
            </a:r>
            <a:endParaRPr kumimoji="0" lang="es-CO" sz="1089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 panose="00000500000000000000" pitchFamily="50" charset="0"/>
              <a:ea typeface="+mn-ea"/>
              <a:cs typeface="+mn-cs"/>
            </a:endParaRP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C72A305C-0412-78B6-B869-FEEAEB4B1AC4}"/>
              </a:ext>
            </a:extLst>
          </p:cNvPr>
          <p:cNvSpPr txBox="1"/>
          <p:nvPr/>
        </p:nvSpPr>
        <p:spPr>
          <a:xfrm>
            <a:off x="3538258" y="4013951"/>
            <a:ext cx="1369286" cy="427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95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8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50" charset="0"/>
                <a:ea typeface="+mn-ea"/>
                <a:cs typeface="+mn-cs"/>
              </a:rPr>
              <a:t>CONDUCCIÓN  +</a:t>
            </a:r>
          </a:p>
          <a:p>
            <a:pPr marL="0" marR="0" lvl="0" indent="0" algn="ctr" defTabSz="8295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8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50" charset="0"/>
                <a:ea typeface="+mn-ea"/>
                <a:cs typeface="+mn-cs"/>
              </a:rPr>
              <a:t>CARRO PARA UBER</a:t>
            </a:r>
            <a:endParaRPr kumimoji="0" lang="es-CO" sz="1089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 panose="00000500000000000000" pitchFamily="50" charset="0"/>
              <a:ea typeface="+mn-ea"/>
              <a:cs typeface="+mn-cs"/>
            </a:endParaRP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17C5AC18-3803-22E0-5CB0-AE4A627FAC27}"/>
              </a:ext>
            </a:extLst>
          </p:cNvPr>
          <p:cNvSpPr txBox="1"/>
          <p:nvPr/>
        </p:nvSpPr>
        <p:spPr>
          <a:xfrm>
            <a:off x="4743392" y="5782567"/>
            <a:ext cx="817853" cy="427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95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8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50" charset="0"/>
                <a:ea typeface="+mn-ea"/>
                <a:cs typeface="+mn-cs"/>
              </a:rPr>
              <a:t>FUTUROS </a:t>
            </a:r>
          </a:p>
          <a:p>
            <a:pPr marL="0" marR="0" lvl="0" indent="0" algn="ctr" defTabSz="8295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8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50" charset="0"/>
                <a:ea typeface="+mn-ea"/>
                <a:cs typeface="+mn-cs"/>
              </a:rPr>
              <a:t>INGRESOS</a:t>
            </a:r>
            <a:endParaRPr kumimoji="0" lang="es-CO" sz="1089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 panose="00000500000000000000" pitchFamily="50" charset="0"/>
              <a:ea typeface="+mn-ea"/>
              <a:cs typeface="+mn-cs"/>
            </a:endParaRP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16AE48CF-3897-BF9D-FCCF-DFE7EDBADF6C}"/>
              </a:ext>
            </a:extLst>
          </p:cNvPr>
          <p:cNvSpPr txBox="1"/>
          <p:nvPr/>
        </p:nvSpPr>
        <p:spPr>
          <a:xfrm>
            <a:off x="9659345" y="4836388"/>
            <a:ext cx="889988" cy="259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95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8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50" charset="0"/>
                <a:ea typeface="+mn-ea"/>
                <a:cs typeface="+mn-cs"/>
              </a:rPr>
              <a:t>REFERIDOS</a:t>
            </a:r>
            <a:endParaRPr kumimoji="0" lang="es-CO" sz="1089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 panose="00000500000000000000" pitchFamily="50" charset="0"/>
              <a:ea typeface="+mn-ea"/>
              <a:cs typeface="+mn-cs"/>
            </a:endParaRPr>
          </a:p>
        </p:txBody>
      </p:sp>
      <p:cxnSp>
        <p:nvCxnSpPr>
          <p:cNvPr id="44" name="Conector recto de flecha 43">
            <a:extLst>
              <a:ext uri="{FF2B5EF4-FFF2-40B4-BE49-F238E27FC236}">
                <a16:creationId xmlns:a16="http://schemas.microsoft.com/office/drawing/2014/main" id="{B3F8F719-6167-9A4E-48C8-25A7DE52427F}"/>
              </a:ext>
            </a:extLst>
          </p:cNvPr>
          <p:cNvCxnSpPr/>
          <p:nvPr/>
        </p:nvCxnSpPr>
        <p:spPr>
          <a:xfrm>
            <a:off x="3174804" y="3232104"/>
            <a:ext cx="2189594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cto de flecha 44">
            <a:extLst>
              <a:ext uri="{FF2B5EF4-FFF2-40B4-BE49-F238E27FC236}">
                <a16:creationId xmlns:a16="http://schemas.microsoft.com/office/drawing/2014/main" id="{8609A7A6-68D4-20FA-DF73-5930FCE4F021}"/>
              </a:ext>
            </a:extLst>
          </p:cNvPr>
          <p:cNvCxnSpPr/>
          <p:nvPr/>
        </p:nvCxnSpPr>
        <p:spPr>
          <a:xfrm>
            <a:off x="3174804" y="2958866"/>
            <a:ext cx="2189594" cy="0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angular 44">
            <a:extLst>
              <a:ext uri="{FF2B5EF4-FFF2-40B4-BE49-F238E27FC236}">
                <a16:creationId xmlns:a16="http://schemas.microsoft.com/office/drawing/2014/main" id="{1BD36700-C919-F48D-A445-F1F191B16EA3}"/>
              </a:ext>
            </a:extLst>
          </p:cNvPr>
          <p:cNvCxnSpPr>
            <a:stCxn id="6" idx="0"/>
            <a:endCxn id="9" idx="0"/>
          </p:cNvCxnSpPr>
          <p:nvPr/>
        </p:nvCxnSpPr>
        <p:spPr>
          <a:xfrm rot="16200000" flipV="1">
            <a:off x="4271066" y="808665"/>
            <a:ext cx="13826" cy="3562794"/>
          </a:xfrm>
          <a:prstGeom prst="bentConnector3">
            <a:avLst>
              <a:gd name="adj1" fmla="val 6899554"/>
            </a:avLst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angular 58">
            <a:extLst>
              <a:ext uri="{FF2B5EF4-FFF2-40B4-BE49-F238E27FC236}">
                <a16:creationId xmlns:a16="http://schemas.microsoft.com/office/drawing/2014/main" id="{0616ADDA-96B8-E16E-7497-438C33094BDD}"/>
              </a:ext>
            </a:extLst>
          </p:cNvPr>
          <p:cNvCxnSpPr>
            <a:stCxn id="7" idx="3"/>
            <a:endCxn id="9" idx="1"/>
          </p:cNvCxnSpPr>
          <p:nvPr/>
        </p:nvCxnSpPr>
        <p:spPr>
          <a:xfrm flipH="1">
            <a:off x="1957127" y="3123448"/>
            <a:ext cx="8024766" cy="11521"/>
          </a:xfrm>
          <a:prstGeom prst="bentConnector5">
            <a:avLst>
              <a:gd name="adj1" fmla="val -2584"/>
              <a:gd name="adj2" fmla="val -25190394"/>
              <a:gd name="adj3" fmla="val 102584"/>
            </a:avLst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cto de flecha 47">
            <a:extLst>
              <a:ext uri="{FF2B5EF4-FFF2-40B4-BE49-F238E27FC236}">
                <a16:creationId xmlns:a16="http://schemas.microsoft.com/office/drawing/2014/main" id="{E1AFC68C-29FC-C18A-09F5-5812DB4D4F30}"/>
              </a:ext>
            </a:extLst>
          </p:cNvPr>
          <p:cNvCxnSpPr/>
          <p:nvPr/>
        </p:nvCxnSpPr>
        <p:spPr>
          <a:xfrm>
            <a:off x="6677610" y="3232104"/>
            <a:ext cx="2189594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ctor recto de flecha 48">
            <a:extLst>
              <a:ext uri="{FF2B5EF4-FFF2-40B4-BE49-F238E27FC236}">
                <a16:creationId xmlns:a16="http://schemas.microsoft.com/office/drawing/2014/main" id="{160BF7B3-9F8A-E31B-A295-4A3042514D9E}"/>
              </a:ext>
            </a:extLst>
          </p:cNvPr>
          <p:cNvCxnSpPr/>
          <p:nvPr/>
        </p:nvCxnSpPr>
        <p:spPr>
          <a:xfrm>
            <a:off x="6677610" y="2958866"/>
            <a:ext cx="2189594" cy="0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angular 71">
            <a:extLst>
              <a:ext uri="{FF2B5EF4-FFF2-40B4-BE49-F238E27FC236}">
                <a16:creationId xmlns:a16="http://schemas.microsoft.com/office/drawing/2014/main" id="{8B3C414D-C8E0-BAE8-A8D3-3CAEC8FD1DFE}"/>
              </a:ext>
            </a:extLst>
          </p:cNvPr>
          <p:cNvCxnSpPr>
            <a:stCxn id="6" idx="0"/>
            <a:endCxn id="7" idx="0"/>
          </p:cNvCxnSpPr>
          <p:nvPr/>
        </p:nvCxnSpPr>
        <p:spPr>
          <a:xfrm rot="5400000" flipH="1" flipV="1">
            <a:off x="7743995" y="898530"/>
            <a:ext cx="13826" cy="3383064"/>
          </a:xfrm>
          <a:prstGeom prst="bentConnector3">
            <a:avLst>
              <a:gd name="adj1" fmla="val 8299462"/>
            </a:avLst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cto de flecha 50">
            <a:extLst>
              <a:ext uri="{FF2B5EF4-FFF2-40B4-BE49-F238E27FC236}">
                <a16:creationId xmlns:a16="http://schemas.microsoft.com/office/drawing/2014/main" id="{01B08394-8895-4260-0528-AFB0222CBBB3}"/>
              </a:ext>
            </a:extLst>
          </p:cNvPr>
          <p:cNvCxnSpPr/>
          <p:nvPr/>
        </p:nvCxnSpPr>
        <p:spPr>
          <a:xfrm>
            <a:off x="9627670" y="3705221"/>
            <a:ext cx="0" cy="1529997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angular 76">
            <a:extLst>
              <a:ext uri="{FF2B5EF4-FFF2-40B4-BE49-F238E27FC236}">
                <a16:creationId xmlns:a16="http://schemas.microsoft.com/office/drawing/2014/main" id="{6D957518-7F79-2FB9-8A15-5C21035B394B}"/>
              </a:ext>
            </a:extLst>
          </p:cNvPr>
          <p:cNvCxnSpPr>
            <a:stCxn id="19" idx="2"/>
            <a:endCxn id="7" idx="2"/>
          </p:cNvCxnSpPr>
          <p:nvPr/>
        </p:nvCxnSpPr>
        <p:spPr>
          <a:xfrm rot="16200000" flipH="1">
            <a:off x="7743590" y="1964896"/>
            <a:ext cx="14636" cy="3383063"/>
          </a:xfrm>
          <a:prstGeom prst="bentConnector3">
            <a:avLst>
              <a:gd name="adj1" fmla="val 5862350"/>
            </a:avLst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angular 79">
            <a:extLst>
              <a:ext uri="{FF2B5EF4-FFF2-40B4-BE49-F238E27FC236}">
                <a16:creationId xmlns:a16="http://schemas.microsoft.com/office/drawing/2014/main" id="{0CD5421A-E0F5-EB47-F52D-30EDB447AFAF}"/>
              </a:ext>
            </a:extLst>
          </p:cNvPr>
          <p:cNvCxnSpPr>
            <a:stCxn id="6" idx="2"/>
            <a:endCxn id="22" idx="2"/>
          </p:cNvCxnSpPr>
          <p:nvPr/>
        </p:nvCxnSpPr>
        <p:spPr>
          <a:xfrm rot="16200000" flipH="1">
            <a:off x="6417158" y="3305964"/>
            <a:ext cx="2667502" cy="3383066"/>
          </a:xfrm>
          <a:prstGeom prst="bentConnector3">
            <a:avLst>
              <a:gd name="adj1" fmla="val 107774"/>
            </a:avLst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angular 84">
            <a:extLst>
              <a:ext uri="{FF2B5EF4-FFF2-40B4-BE49-F238E27FC236}">
                <a16:creationId xmlns:a16="http://schemas.microsoft.com/office/drawing/2014/main" id="{EBE26548-F9B9-673E-3DC8-FE07EDB487E0}"/>
              </a:ext>
            </a:extLst>
          </p:cNvPr>
          <p:cNvCxnSpPr>
            <a:stCxn id="21" idx="3"/>
            <a:endCxn id="19" idx="1"/>
          </p:cNvCxnSpPr>
          <p:nvPr/>
        </p:nvCxnSpPr>
        <p:spPr>
          <a:xfrm flipH="1" flipV="1">
            <a:off x="5804743" y="3523467"/>
            <a:ext cx="4177150" cy="2282118"/>
          </a:xfrm>
          <a:prstGeom prst="bentConnector5">
            <a:avLst>
              <a:gd name="adj1" fmla="val -4965"/>
              <a:gd name="adj2" fmla="val -40875"/>
              <a:gd name="adj3" fmla="val 104965"/>
            </a:avLst>
          </a:prstGeom>
          <a:ln w="28575">
            <a:solidFill>
              <a:schemeClr val="tx1"/>
            </a:solidFill>
            <a:prstDash val="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ángulo 54">
            <a:extLst>
              <a:ext uri="{FF2B5EF4-FFF2-40B4-BE49-F238E27FC236}">
                <a16:creationId xmlns:a16="http://schemas.microsoft.com/office/drawing/2014/main" id="{90A667B4-8AB6-F7DE-E4E0-6E0F11EF976A}"/>
              </a:ext>
            </a:extLst>
          </p:cNvPr>
          <p:cNvSpPr/>
          <p:nvPr/>
        </p:nvSpPr>
        <p:spPr>
          <a:xfrm>
            <a:off x="382913" y="4879631"/>
            <a:ext cx="394210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Barlow" panose="00000500000000000000" pitchFamily="50" charset="0"/>
              </a:rPr>
              <a:t>MAPA DE NEGOCIO</a:t>
            </a:r>
            <a:br>
              <a:rPr kumimoji="0" lang="es-ES" sz="360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Barlow" panose="00000500000000000000" pitchFamily="50" charset="0"/>
              </a:rPr>
            </a:br>
            <a:r>
              <a:rPr kumimoji="0" lang="es-ES" sz="360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Barlow" panose="00000500000000000000" pitchFamily="50" charset="0"/>
              </a:rPr>
              <a:t>DE UBER</a:t>
            </a:r>
            <a:endParaRPr kumimoji="0" lang="es-ES_tradnl" sz="360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Barlow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936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2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1706</TotalTime>
  <Words>488</Words>
  <Application>Microsoft Office PowerPoint</Application>
  <PresentationFormat>Panorámica</PresentationFormat>
  <Paragraphs>66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3" baseType="lpstr">
      <vt:lpstr>Arial</vt:lpstr>
      <vt:lpstr>Arial Narrow</vt:lpstr>
      <vt:lpstr>Barlow</vt:lpstr>
      <vt:lpstr>Barlow Condensed Light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Emilio Jiménez Ibáñez</dc:creator>
  <cp:lastModifiedBy>Emilio Jiménez Ibáñez</cp:lastModifiedBy>
  <cp:revision>7</cp:revision>
  <dcterms:created xsi:type="dcterms:W3CDTF">2022-04-06T06:23:14Z</dcterms:created>
  <dcterms:modified xsi:type="dcterms:W3CDTF">2022-05-23T05:51:19Z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dde0556-1f76-452e-9e94-03158f226e4e_Enabled">
    <vt:lpwstr>true</vt:lpwstr>
  </property>
  <property fmtid="{D5CDD505-2E9C-101B-9397-08002B2CF9AE}" pid="3" name="MSIP_Label_cdde0556-1f76-452e-9e94-03158f226e4e_SetDate">
    <vt:lpwstr>2022-04-06T06:23:14Z</vt:lpwstr>
  </property>
  <property fmtid="{D5CDD505-2E9C-101B-9397-08002B2CF9AE}" pid="4" name="MSIP_Label_cdde0556-1f76-452e-9e94-03158f226e4e_Method">
    <vt:lpwstr>Standard</vt:lpwstr>
  </property>
  <property fmtid="{D5CDD505-2E9C-101B-9397-08002B2CF9AE}" pid="5" name="MSIP_Label_cdde0556-1f76-452e-9e94-03158f226e4e_Name">
    <vt:lpwstr>Private</vt:lpwstr>
  </property>
  <property fmtid="{D5CDD505-2E9C-101B-9397-08002B2CF9AE}" pid="6" name="MSIP_Label_cdde0556-1f76-452e-9e94-03158f226e4e_SiteId">
    <vt:lpwstr>7015a19d-0dbb-4c31-8709-253cf07f631f</vt:lpwstr>
  </property>
  <property fmtid="{D5CDD505-2E9C-101B-9397-08002B2CF9AE}" pid="7" name="MSIP_Label_cdde0556-1f76-452e-9e94-03158f226e4e_ActionId">
    <vt:lpwstr>ce7e102c-251a-46d1-95f7-f947d730a6f6</vt:lpwstr>
  </property>
  <property fmtid="{D5CDD505-2E9C-101B-9397-08002B2CF9AE}" pid="8" name="MSIP_Label_cdde0556-1f76-452e-9e94-03158f226e4e_ContentBits">
    <vt:lpwstr>0</vt:lpwstr>
  </property>
</Properties>
</file>