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9" r:id="rId3"/>
    <p:sldId id="270" r:id="rId4"/>
    <p:sldId id="271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716B6-0B3A-49B1-8289-CD38043D7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66FCAA-24F7-4AA0-ACC7-25C1FD437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03AD2A-7884-4071-B65A-F1F5299C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D4B6D8-09BD-4377-A63B-6F2DE50A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EEB047-1AFD-4FF6-9ED6-2FED1761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27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11953-827E-421E-8940-666ED841F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BAD841-A372-4FFC-87B5-982508717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F076F7-4185-451F-932E-C1E2953A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990C51-E5A1-469A-AA90-3FF29A3C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4F5076-C476-45F2-8445-C455E94B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29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4C3645-8ED0-422D-BB2E-3E9557B88C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38B49E-0599-45B4-A411-16884B980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F82DD9-E606-4847-A1E2-BDE4CC3E0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F0B714-E45D-4D83-A5A9-D5F03EB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5A7200-4002-4BAD-B0A2-E3012DAE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6339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B645F-E23F-4366-B988-BF2D887D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6867BF-6690-4D82-BD50-6062D48B9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D3D719-134D-4FEC-A5B5-C38489B7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81E0F-F9F9-4CC8-9E2A-84B503FD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458A0E-9FBE-4A98-A478-9F42EDC0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02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304D-0509-43B6-8AD0-F55CB88A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9A233E-BC54-42BF-91C0-08542BC44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AECAAC-4F33-4178-BEFD-5D1DB7ED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F977FA-5316-4F67-864E-632DF656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22D827-739D-48FF-A20D-46CD22C2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23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FABA8-0251-45CC-BA0F-E36DB42C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9B0EB8-4AD8-48ED-8EF7-8299FECFF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1F80F0-7802-498A-9F1B-DA80BD8EC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513932-9841-4F6A-9954-C6A63054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676B3D-CB2F-4165-877D-344E0D8B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3BEAF2-3B72-426F-AF8E-7BA21899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07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A4396-C8EF-41DD-92FA-5D0E1EFA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5DB7B-1EC8-4070-B1BB-308D1AA14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737E6B-6001-4D45-B4BD-267985930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0BF9D7-DA58-46BF-9315-074BDA34C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66833E-5AB1-4279-AD43-9F294AB9AA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E06B050-1AC2-4C62-9AAA-E6788611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FC00769-1851-4FFF-ABBE-74609682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B1264F-F4EA-408A-A0C6-640CFE52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52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6E78A-018E-4DC4-9467-3D626360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F04544-577D-4CD2-9764-C6FD792F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E0DBB8-FD40-4DF5-A8F0-E4D91BEE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B50198-C310-4AA0-B54E-B5B5DD6E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07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21211B-0BA9-4C6C-9240-E24F7778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5413E4-93B4-4300-BECC-912AC801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3F64D7-B7AE-453E-8358-FDACE413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508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81A99-D239-44BC-9F8A-C4DC1CD1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530522-CC34-4552-8E03-75C2D9DB8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98477-8F74-4DB0-AF09-30BDDE5AE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877CC3-DD7B-4D22-86D8-6FC50947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913276-4F16-443D-A765-C1903BB7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F1AECB-0796-4AC0-9E7F-3E5FA85A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67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DFCC44-1E52-4BB1-8481-530BDEE8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CB51B94-FE21-4F8D-B7DF-69B2ABC7D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821714-78D6-4BE8-B53B-DCFA06523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C897B0-2D52-4FCC-97F4-D987B1B9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6BE80B-C4C7-4FD5-B261-8B003193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A1DFA8-EC4C-4A45-8198-95AEAA4BC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64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020929-2543-4988-A091-9F3B23B7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4D074C-F330-48FF-838B-3C3EF84E4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C43BC-18C2-4C3B-A892-33DDC16E9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D26265-9B14-43DA-936D-BC51B37DA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F9C4FF-665A-4AC9-BEE9-1CB5BBBC8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97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4824" y="6456061"/>
            <a:ext cx="1780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3.2.A.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P.E.S. (PRODUCTO / EXPERIENCIA / SERVICIO) ESTRATÉGICO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para modelar y analizar negocios para encontrar posibles oportunidades de mejora.</a:t>
            </a:r>
            <a:b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Está basado en la teoría de los océanos azules.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6CBF59C-7D7A-4698-9115-5CF095EB247F}"/>
              </a:ext>
            </a:extLst>
          </p:cNvPr>
          <p:cNvSpPr txBox="1"/>
          <p:nvPr/>
        </p:nvSpPr>
        <p:spPr>
          <a:xfrm>
            <a:off x="734921" y="890800"/>
            <a:ext cx="10795228" cy="56784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Revise el archivo de PowerPoint para que se familiarice con los elementos.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Visualice el video que lo acompaña para que entienda como usar la herramienta.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Empiece con la página 1. Ubique la cabeza del pez (sección A) y empiece por definir los aspectos históricos más relevantes (fecha de fundación, trayectoria, etc.), luego defina la misión, visión y valores. Por último, describa a qué se dedica la empresa en pocas palabras, y lo más importe, defina cuál es el valor agregado, es decir, ¿cuál es el factor que la diferencia de la competencia.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 continuación, pase a la cola del pez (sección B), allí deberá indicar la información de los clientes, recuerde diferencias los que corresponden al B2B y al B2C. No olvide agregar también los canales a través de los cuales se comunica con éstos.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Ahora pase al lomo (sección C), allí defina los procesos más importantes y cómo está organizada la empresa.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Finalmente pase a la barriga del pez (sección D) y presente de manera concreta cuál es el portafolio de productos o servicios que tiene.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Una vez haya completado la primera página, pase a la segunda.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En esta encontrará 8 espacios para definir las fortalezas para innovar y oportunidades de innovación, por cada una de las secciones de la página 1. Recuerde que se trata de identificar las oportunidades específicas en cada área a partir del reto que definió en el módulo 2, intente dar respuestas o posibles soluciones a esto.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Finalmente pase a la página 3 y en la parte superior haga el ejercicio visual de buscar un tipo de pez con el que identifica a su empresa (puede buscar en Google y luego copiar y pegar), adicionalmente ubique a sus competidores y analice que tan lejos está de alcanzar el “arrecife” ideal para su negocio.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En la parte inferior defina cuáles son sus objetivos de desarrollo a corto, medio y largo plazo para sacarle provecho al reto que definió en el módulo anterior o para llegar a desarrollarlo si fuese el caso.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Una vez haya completado las tres páginas, guarde el archivo como un PDF.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Suba el documento PDF a la tarea.</a:t>
            </a:r>
          </a:p>
        </p:txBody>
      </p:sp>
    </p:spTree>
    <p:extLst>
      <p:ext uri="{BB962C8B-B14F-4D97-AF65-F5344CB8AC3E}">
        <p14:creationId xmlns:p14="http://schemas.microsoft.com/office/powerpoint/2010/main" val="134517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3.1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P.E.S. (PRODUCTO / EXPERIENCIA / SERVICIO) ESTRATÉGICO</a:t>
            </a: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| PARTE 1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para modelar y analizar negocios para encontrar posibles oportunidades de mejora.</a:t>
            </a:r>
            <a:b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Está basado en la teoría de los océanos azules.</a:t>
            </a:r>
          </a:p>
        </p:txBody>
      </p:sp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080AA0FC-5490-4377-97B3-5466F26F85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81949" y="2488494"/>
            <a:ext cx="6322416" cy="2473234"/>
          </a:xfrm>
          <a:custGeom>
            <a:avLst/>
            <a:gdLst>
              <a:gd name="connsiteX0" fmla="*/ 5259977 w 5286102"/>
              <a:gd name="connsiteY0" fmla="*/ 853440 h 2002972"/>
              <a:gd name="connsiteX1" fmla="*/ 4990011 w 5286102"/>
              <a:gd name="connsiteY1" fmla="*/ 1079863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90011 w 5286102"/>
              <a:gd name="connsiteY1" fmla="*/ 1079863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90011 w 5286102"/>
              <a:gd name="connsiteY1" fmla="*/ 1079863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90011 w 5286102"/>
              <a:gd name="connsiteY1" fmla="*/ 1079863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90011 w 5286102"/>
              <a:gd name="connsiteY1" fmla="*/ 1079863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90011 w 5286102"/>
              <a:gd name="connsiteY1" fmla="*/ 1079863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46469 w 5286102"/>
              <a:gd name="connsiteY1" fmla="*/ 1018903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46469 w 5286102"/>
              <a:gd name="connsiteY1" fmla="*/ 1018903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46469 w 5286102"/>
              <a:gd name="connsiteY1" fmla="*/ 1018903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55177 w 5286102"/>
              <a:gd name="connsiteY1" fmla="*/ 1071154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20342 w 5286102"/>
              <a:gd name="connsiteY1" fmla="*/ 1053737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0 w 5286102"/>
              <a:gd name="connsiteY4" fmla="*/ 226423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20342 w 5286102"/>
              <a:gd name="connsiteY1" fmla="*/ 1053737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8709 w 5286102"/>
              <a:gd name="connsiteY4" fmla="*/ 52251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20342 w 5286102"/>
              <a:gd name="connsiteY1" fmla="*/ 1053737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8709 w 5286102"/>
              <a:gd name="connsiteY4" fmla="*/ 26125 h 2002972"/>
              <a:gd name="connsiteX5" fmla="*/ 0 w 5286102"/>
              <a:gd name="connsiteY5" fmla="*/ 1698172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20342 w 5286102"/>
              <a:gd name="connsiteY1" fmla="*/ 1053737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8709 w 5286102"/>
              <a:gd name="connsiteY4" fmla="*/ 26125 h 2002972"/>
              <a:gd name="connsiteX5" fmla="*/ 0 w 5286102"/>
              <a:gd name="connsiteY5" fmla="*/ 1933303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  <a:gd name="connsiteX0" fmla="*/ 5259977 w 5286102"/>
              <a:gd name="connsiteY0" fmla="*/ 853440 h 2002972"/>
              <a:gd name="connsiteX1" fmla="*/ 4920342 w 5286102"/>
              <a:gd name="connsiteY1" fmla="*/ 1053737 h 2002972"/>
              <a:gd name="connsiteX2" fmla="*/ 5286102 w 5286102"/>
              <a:gd name="connsiteY2" fmla="*/ 1140823 h 2002972"/>
              <a:gd name="connsiteX3" fmla="*/ 3814354 w 5286102"/>
              <a:gd name="connsiteY3" fmla="*/ 2002972 h 2002972"/>
              <a:gd name="connsiteX4" fmla="*/ 8709 w 5286102"/>
              <a:gd name="connsiteY4" fmla="*/ 26125 h 2002972"/>
              <a:gd name="connsiteX5" fmla="*/ 0 w 5286102"/>
              <a:gd name="connsiteY5" fmla="*/ 1933303 h 2002972"/>
              <a:gd name="connsiteX6" fmla="*/ 3744685 w 5286102"/>
              <a:gd name="connsiteY6" fmla="*/ 0 h 2002972"/>
              <a:gd name="connsiteX7" fmla="*/ 5259977 w 5286102"/>
              <a:gd name="connsiteY7" fmla="*/ 853440 h 2002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6102" h="2002972">
                <a:moveTo>
                  <a:pt x="5259977" y="853440"/>
                </a:moveTo>
                <a:lnTo>
                  <a:pt x="4920342" y="1053737"/>
                </a:lnTo>
                <a:lnTo>
                  <a:pt x="5286102" y="1140823"/>
                </a:lnTo>
                <a:cubicBezTo>
                  <a:pt x="5013233" y="1576252"/>
                  <a:pt x="4618446" y="2002972"/>
                  <a:pt x="3814354" y="2002972"/>
                </a:cubicBezTo>
                <a:cubicBezTo>
                  <a:pt x="2046514" y="1976846"/>
                  <a:pt x="1280160" y="618308"/>
                  <a:pt x="8709" y="26125"/>
                </a:cubicBezTo>
                <a:lnTo>
                  <a:pt x="0" y="1933303"/>
                </a:lnTo>
                <a:cubicBezTo>
                  <a:pt x="1213394" y="1428206"/>
                  <a:pt x="2069737" y="34835"/>
                  <a:pt x="3744685" y="0"/>
                </a:cubicBezTo>
                <a:cubicBezTo>
                  <a:pt x="4467497" y="5806"/>
                  <a:pt x="5059680" y="508000"/>
                  <a:pt x="5259977" y="85344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noFill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4CE8E7E-A7DA-408B-A563-D5DD077A9E9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171407" y="1182208"/>
            <a:ext cx="0" cy="509451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D475EE4-84ED-41A6-9959-60DE6149D6E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171407" y="3716402"/>
            <a:ext cx="37185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8C7D53DF-8037-4244-B3AB-69727D4075B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889967" y="1182208"/>
            <a:ext cx="0" cy="509451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ipse 12">
            <a:extLst>
              <a:ext uri="{FF2B5EF4-FFF2-40B4-BE49-F238E27FC236}">
                <a16:creationId xmlns:a16="http://schemas.microsoft.com/office/drawing/2014/main" id="{869EFF44-6256-45D4-A026-B3B4F66E0C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59635" y="3331924"/>
            <a:ext cx="164587" cy="1645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7F83B81-28CD-4F54-9411-E61C46F24814}"/>
              </a:ext>
            </a:extLst>
          </p:cNvPr>
          <p:cNvSpPr txBox="1"/>
          <p:nvPr/>
        </p:nvSpPr>
        <p:spPr>
          <a:xfrm>
            <a:off x="7889967" y="1104669"/>
            <a:ext cx="41751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A. CABEZA </a:t>
            </a:r>
            <a:r>
              <a:rPr lang="es-ES" sz="12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(KNOW-HOW / VALORES / HISTORIA)</a:t>
            </a:r>
            <a:endParaRPr lang="es-ES" sz="1200" dirty="0">
              <a:solidFill>
                <a:srgbClr val="00B0F0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4F7F06B-E0CD-4B21-9CF3-E63136EC28A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6423" y="1104669"/>
            <a:ext cx="39449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B. COLA </a:t>
            </a:r>
            <a:r>
              <a:rPr lang="es-ES" sz="12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(USUARIOS B2C / EMPRESAS B2B / CANALES)</a:t>
            </a:r>
            <a:endParaRPr lang="es-ES" sz="1200" dirty="0">
              <a:solidFill>
                <a:srgbClr val="00B0F0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3FBF69B-339E-4A07-B54E-45C081BECA81}"/>
              </a:ext>
            </a:extLst>
          </p:cNvPr>
          <p:cNvSpPr txBox="1"/>
          <p:nvPr/>
        </p:nvSpPr>
        <p:spPr>
          <a:xfrm>
            <a:off x="4171406" y="1104669"/>
            <a:ext cx="37185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C. LOMO </a:t>
            </a:r>
            <a:r>
              <a:rPr lang="es-ES" sz="12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(PROCESOS / PERSONA / ORGANIZACIÓN)</a:t>
            </a:r>
            <a:endParaRPr lang="es-ES" sz="1200" dirty="0">
              <a:solidFill>
                <a:srgbClr val="00B0F0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3CB1D1B-5AF9-4606-BDA4-89562563762C}"/>
              </a:ext>
            </a:extLst>
          </p:cNvPr>
          <p:cNvSpPr txBox="1"/>
          <p:nvPr/>
        </p:nvSpPr>
        <p:spPr>
          <a:xfrm>
            <a:off x="4177616" y="6077262"/>
            <a:ext cx="37123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D. BARRIGA </a:t>
            </a:r>
            <a:r>
              <a:rPr lang="es-ES" sz="12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(PORTAFOLIO DE PRODUCTOS Y SERVICIOS)</a:t>
            </a:r>
            <a:endParaRPr lang="es-ES" sz="1200" dirty="0">
              <a:solidFill>
                <a:srgbClr val="00B0F0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FD8D0F8-6EF7-50C6-DF28-94E6518C09A9}"/>
              </a:ext>
            </a:extLst>
          </p:cNvPr>
          <p:cNvSpPr/>
          <p:nvPr/>
        </p:nvSpPr>
        <p:spPr>
          <a:xfrm>
            <a:off x="8279476" y="1629295"/>
            <a:ext cx="1753984" cy="1258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7D485E2-44D8-A855-C87E-4EB7AF6C2FCF}"/>
              </a:ext>
            </a:extLst>
          </p:cNvPr>
          <p:cNvSpPr/>
          <p:nvPr/>
        </p:nvSpPr>
        <p:spPr>
          <a:xfrm>
            <a:off x="8279476" y="3087270"/>
            <a:ext cx="1753984" cy="1258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AB72AF4-AA33-94EA-E606-8F880E523C14}"/>
              </a:ext>
            </a:extLst>
          </p:cNvPr>
          <p:cNvSpPr/>
          <p:nvPr/>
        </p:nvSpPr>
        <p:spPr>
          <a:xfrm>
            <a:off x="8279476" y="4524463"/>
            <a:ext cx="1753984" cy="1258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4DFB6EC4-0F1A-1B83-9723-9E68CDB2E88C}"/>
              </a:ext>
            </a:extLst>
          </p:cNvPr>
          <p:cNvSpPr/>
          <p:nvPr/>
        </p:nvSpPr>
        <p:spPr>
          <a:xfrm>
            <a:off x="444930" y="1503734"/>
            <a:ext cx="1753984" cy="12582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94B92660-DD3E-1665-43EF-29A14384769C}"/>
              </a:ext>
            </a:extLst>
          </p:cNvPr>
          <p:cNvSpPr/>
          <p:nvPr/>
        </p:nvSpPr>
        <p:spPr>
          <a:xfrm>
            <a:off x="4331335" y="1410033"/>
            <a:ext cx="1753984" cy="12582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C0945182-ECBB-263A-492B-F5FD2F2CACED}"/>
              </a:ext>
            </a:extLst>
          </p:cNvPr>
          <p:cNvSpPr/>
          <p:nvPr/>
        </p:nvSpPr>
        <p:spPr>
          <a:xfrm>
            <a:off x="4276703" y="3783831"/>
            <a:ext cx="1753984" cy="12582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9800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3.1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P.E.S. (PRODUCTO / EXPERIENCIA / SERVICIO) ESTRATÉGICO</a:t>
            </a: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| PARTE 2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para modelar y analizar negocios para encontrar posibles oportunidades de mejora.</a:t>
            </a:r>
            <a:b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Está basado en la teoría de los océanos azules.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48E4C1F-DB0E-4CA2-91FA-0A1CF70AE4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217" y="1124485"/>
            <a:ext cx="5799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A. CABEZA </a:t>
            </a:r>
            <a:r>
              <a:rPr lang="es-ES" sz="14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(KNOW-HOW / VALORES / HISTORIA)</a:t>
            </a:r>
            <a:endParaRPr lang="es-ES" sz="1400" dirty="0">
              <a:solidFill>
                <a:srgbClr val="00B0F0"/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8B007ECD-4E54-42CB-96C5-2CBFCAF66B7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22125" y="1124485"/>
            <a:ext cx="5799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B. COLA </a:t>
            </a:r>
            <a:r>
              <a:rPr lang="es-ES" sz="14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(USUARIOS B2C / EMPRESAS B2B / CANALES)</a:t>
            </a:r>
            <a:endParaRPr lang="es-ES" sz="1400" dirty="0">
              <a:solidFill>
                <a:srgbClr val="00B0F0"/>
              </a:solidFill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DC6CE59-FDBD-4B97-8479-60DE438159B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217" y="3728894"/>
            <a:ext cx="5799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C. LOMO </a:t>
            </a:r>
            <a:r>
              <a:rPr lang="es-ES" sz="14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(PROCESOS / PERSONA / ORGANIZACIÓN)</a:t>
            </a:r>
            <a:endParaRPr lang="es-ES" sz="1400" dirty="0">
              <a:solidFill>
                <a:srgbClr val="00B0F0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33FA13E-82D7-4B5E-BAD6-BB7ACC6B77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22125" y="3728894"/>
            <a:ext cx="5799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D. BARRIGA </a:t>
            </a:r>
            <a:r>
              <a:rPr lang="es-ES" sz="14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(PORTAFOLIO DE PRODUCTOS Y SERVICIOS)</a:t>
            </a:r>
            <a:endParaRPr lang="es-ES" sz="1400" dirty="0">
              <a:solidFill>
                <a:srgbClr val="00B0F0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3CD8F0E-FAB3-4F1B-B258-018D07ED0C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7" y="1402080"/>
            <a:ext cx="28191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FORTALEZAS</a:t>
            </a:r>
            <a:endParaRPr lang="es-ES" sz="1100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AE8FC73E-E48E-485E-92DF-537331A64EC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2170" y="1402080"/>
            <a:ext cx="28191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DEBILIDADES</a:t>
            </a:r>
            <a:endParaRPr lang="es-ES" sz="1100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0DBCB2D-5368-427B-B25A-2CFD7136BE8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7" y="1673584"/>
            <a:ext cx="2819103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C6B5272-5671-4AEB-B462-B30CCD00393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2170" y="1673584"/>
            <a:ext cx="2819103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D973B9C9-DBF1-4573-856A-0292511ACB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94264" y="1402080"/>
            <a:ext cx="28191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FORTALEZAS</a:t>
            </a:r>
            <a:endParaRPr lang="es-ES" sz="1100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4E260C1E-DDCA-4E7F-9BFE-F5C6D2E97A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083037" y="1402080"/>
            <a:ext cx="28191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DEBILIDADES</a:t>
            </a:r>
            <a:endParaRPr lang="es-ES" sz="1100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C4B8E25-FBE1-4266-8528-DC8AAB5A754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94264" y="1673584"/>
            <a:ext cx="2819103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FE5899DC-6891-4CCE-B0D0-D5CFD34570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083037" y="1673584"/>
            <a:ext cx="2819103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BF1DF51C-2CCC-48AE-8D77-B19A1253390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7" y="4063042"/>
            <a:ext cx="28191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FORTALEZAS</a:t>
            </a:r>
            <a:endParaRPr lang="es-ES" sz="1100" dirty="0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4DFB1C43-CA61-4513-9456-D9CC5F04938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2170" y="4063042"/>
            <a:ext cx="28191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DEBILIDADES</a:t>
            </a:r>
            <a:endParaRPr lang="es-ES" sz="1100" dirty="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CCBADD30-B394-4C1B-89CB-C4544593EC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7" y="4334546"/>
            <a:ext cx="2819103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3771A5E8-CEC9-4962-B6A5-85B8DBE09F8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2170" y="4334546"/>
            <a:ext cx="2819103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DC1FF9CF-AF5B-4779-B461-CE8597AA7D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94264" y="4063042"/>
            <a:ext cx="28191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FORTALEZAS</a:t>
            </a:r>
            <a:endParaRPr lang="es-ES" sz="1100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1C1A4C29-7209-42CE-BAAE-63717CFB715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083037" y="4063042"/>
            <a:ext cx="28191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DEBILIDADES</a:t>
            </a:r>
            <a:endParaRPr lang="es-ES" sz="1100" dirty="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7165B5EA-720C-4410-A9FB-2AF6097C23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94264" y="4334546"/>
            <a:ext cx="2819103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86A7CFAF-592B-48DD-80CC-54AB2815137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083037" y="4334546"/>
            <a:ext cx="2819103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A4CB9261-A841-4B78-AB0E-4E2ACAE9673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33397" y="1402080"/>
            <a:ext cx="57078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FC5E59B3-A9D8-45E5-B75B-3653E0D302A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194264" y="1402080"/>
            <a:ext cx="57078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376AF3B2-2A87-4CDA-823F-7583FFB454C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33397" y="4036671"/>
            <a:ext cx="57078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9BE24A67-2352-47F4-855D-EA71C431CB1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194264" y="4036671"/>
            <a:ext cx="57078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047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3.1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P.E.S. (PRODUCTO / EXPERIENCIA / SERVICIO) ESTRATÉGICO</a:t>
            </a:r>
            <a:r>
              <a:rPr lang="es-ES" sz="200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| PARTE 3</a:t>
            </a:r>
          </a:p>
          <a:p>
            <a:r>
              <a:rPr lang="es-ES" sz="140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para modelar y analizar negocios para encontrar posibles oportunidades de mejora.</a:t>
            </a:r>
            <a:br>
              <a:rPr lang="es-ES" sz="140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s-ES" sz="140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Está basado en la teoría de los océanos azules.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24E4ED3-2DD5-4DF4-B54B-56DB218DC36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7" y="4026769"/>
            <a:ext cx="37073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CORTO PLAZO </a:t>
            </a:r>
            <a:r>
              <a:rPr lang="es-ES" sz="14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(VISTA A 1 AÑO)</a:t>
            </a:r>
            <a:endParaRPr lang="es-ES" sz="1400" dirty="0">
              <a:solidFill>
                <a:srgbClr val="00B0F0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209EA21-BD20-4AF6-BA58-E8AD97CC7F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42310" y="4026769"/>
            <a:ext cx="37073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MEDIO PLAZO </a:t>
            </a:r>
            <a:r>
              <a:rPr lang="es-ES" sz="14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(VISTA ENTRE 3 Y 5 AÑOS)</a:t>
            </a:r>
            <a:endParaRPr lang="es-ES" sz="1400" dirty="0">
              <a:solidFill>
                <a:srgbClr val="00B0F0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16AFE0C-EA45-4A58-A373-326D5ED951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7" y="4334546"/>
            <a:ext cx="3707380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F08140C-F3E2-4821-8FD9-D29A241E1FD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42310" y="4334546"/>
            <a:ext cx="3707380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376820C-D562-4BCF-9026-A5FB5C6E03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151225" y="4026769"/>
            <a:ext cx="37073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LARGO PLAZO </a:t>
            </a:r>
            <a:r>
              <a:rPr lang="es-ES" sz="14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(VISTA ENTRE 5 Y 10 AÑOS)</a:t>
            </a:r>
            <a:endParaRPr lang="es-ES" sz="1400" dirty="0">
              <a:solidFill>
                <a:srgbClr val="00B0F0"/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C454333-3EEE-4CAF-B803-6203C5F9BE5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151225" y="4334546"/>
            <a:ext cx="3707380" cy="1880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2DAFCED-F908-43DF-A84E-13197B88EF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7" y="1384663"/>
            <a:ext cx="11525208" cy="2551939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1EAD3AF-CAD2-4A88-BD45-8ECD67253A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7" y="1091145"/>
            <a:ext cx="115252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TIPO DE P.E.S. DENTRO DE SU OCÉANO AZUL </a:t>
            </a:r>
            <a:r>
              <a:rPr lang="es-ES" sz="1400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(COMPETENCIA / RELACIÓN CON EL ENTORNO)</a:t>
            </a:r>
            <a:endParaRPr lang="es-ES" sz="1400" dirty="0">
              <a:solidFill>
                <a:srgbClr val="00B0F0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57B8983-1930-4206-A69A-9F1813AB19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0354" y="1504554"/>
            <a:ext cx="1645298" cy="243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528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1725</TotalTime>
  <Words>715</Words>
  <Application>Microsoft Office PowerPoint</Application>
  <PresentationFormat>Panorámica</PresentationFormat>
  <Paragraphs>44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 Jiménez Ibáñez</dc:creator>
  <cp:lastModifiedBy>Emilio Jiménez Ibáñez</cp:lastModifiedBy>
  <cp:revision>10</cp:revision>
  <dcterms:created xsi:type="dcterms:W3CDTF">2022-04-06T06:23:14Z</dcterms:created>
  <dcterms:modified xsi:type="dcterms:W3CDTF">2022-05-23T05:51:52Z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2022-04-06T06:23:14Z</vt:lpwstr>
  </property>
  <property fmtid="{D5CDD505-2E9C-101B-9397-08002B2CF9AE}" pid="4" name="MSIP_Label_cdde0556-1f76-452e-9e94-03158f226e4e_Method">
    <vt:lpwstr>Standard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ce7e102c-251a-46d1-95f7-f947d730a6f6</vt:lpwstr>
  </property>
  <property fmtid="{D5CDD505-2E9C-101B-9397-08002B2CF9AE}" pid="8" name="MSIP_Label_cdde0556-1f76-452e-9e94-03158f226e4e_ContentBits">
    <vt:lpwstr>0</vt:lpwstr>
  </property>
</Properties>
</file>