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381" r:id="rId3"/>
    <p:sldId id="264" r:id="rId4"/>
    <p:sldId id="266" r:id="rId5"/>
    <p:sldId id="267" r:id="rId6"/>
    <p:sldId id="268"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0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5716B6-0B3A-49B1-8289-CD38043D7D1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66FCAA-24F7-4AA0-ACC7-25C1FD437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103AD2A-7884-4071-B65A-F1F5299C78D6}"/>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32D4B6D8-09BD-4377-A63B-6F2DE50A33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EEB047-1AFD-4FF6-9ED6-2FED17612FCD}"/>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09227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11953-827E-421E-8940-666ED841FE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BAD841-A372-4FFC-87B5-98250871750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F076F7-4185-451F-932E-C1E2953AF3F5}"/>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06990C51-E5A1-469A-AA90-3FF29A3C72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E4F5076-C476-45F2-8445-C455E94BD54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40329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94C3645-8ED0-422D-BB2E-3E9557B88C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A38B49E-0599-45B4-A411-16884B9805F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F82DD9-E606-4847-A1E2-BDE4CC3E07F8}"/>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69F0B714-E45D-4D83-A5A9-D5F03EB69A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75A7200-4002-4BAD-B0A2-E3012DAE2C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696339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504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761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1390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779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Marcador de pie de página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Marcador de número de diapositiva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912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pie de página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número de diapositiva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748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Marcador de pie de página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número de diapositiva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645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5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3B645F-E23F-4366-B988-BF2D887DDA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A6867BF-6690-4D82-BD50-6062D48B9DF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D3D719-134D-4FEC-A5B5-C38489B71CF0}"/>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01881E0F-F9F9-4CC8-9E2A-84B503FD20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458A0E-9FBE-4A98-A478-9F42EDC0DA2E}"/>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830021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pie de página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Marcador de número de diapositiva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97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806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789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C304D-0509-43B6-8AD0-F55CB88A5C1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D9A233E-BC54-42BF-91C0-08542BC44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BAECAAC-4F33-4178-BEFD-5D1DB7ED3B90}"/>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A0F977FA-5316-4F67-864E-632DF656E7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E22D827-739D-48FF-A20D-46CD22C2D518}"/>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76223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3FABA8-0251-45CC-BA0F-E36DB42C63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09B0EB8-4AD8-48ED-8EF7-8299FECFF3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E1F80F0-7802-498A-9F1B-DA80BD8EC1F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8513932-9841-4F6A-9954-C6A63054A184}"/>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6" name="Marcador de pie de página 5">
            <a:extLst>
              <a:ext uri="{FF2B5EF4-FFF2-40B4-BE49-F238E27FC236}">
                <a16:creationId xmlns:a16="http://schemas.microsoft.com/office/drawing/2014/main" id="{A1676B3D-CB2F-4165-877D-344E0D8BC90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43BEAF2-3B72-426F-AF8E-7BA21899BDAF}"/>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18077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396-C8EF-41DD-92FA-5D0E1EFAFF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75DB7B-1EC8-4070-B1BB-308D1AA14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737E6B-6001-4D45-B4BD-2679859304D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0BF9D7-DA58-46BF-9315-074BDA34C2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66833E-5AB1-4279-AD43-9F294AB9AA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E06B050-1AC2-4C62-9AAA-E6788611917E}"/>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8" name="Marcador de pie de página 7">
            <a:extLst>
              <a:ext uri="{FF2B5EF4-FFF2-40B4-BE49-F238E27FC236}">
                <a16:creationId xmlns:a16="http://schemas.microsoft.com/office/drawing/2014/main" id="{5FC00769-1851-4FFF-ABBE-7460968299A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BB1264F-F4EA-408A-A0C6-640CFE52CAA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286052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6E78A-018E-4DC4-9467-3D6263605F4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1F04544-577D-4CD2-9764-C6FD792F56FE}"/>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4" name="Marcador de pie de página 3">
            <a:extLst>
              <a:ext uri="{FF2B5EF4-FFF2-40B4-BE49-F238E27FC236}">
                <a16:creationId xmlns:a16="http://schemas.microsoft.com/office/drawing/2014/main" id="{14E0DBB8-FD40-4DF5-A8F0-E4D91BEE077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DB50198-C310-4AA0-B54E-B5B5DD6E58DC}"/>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513076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421211B-0BA9-4C6C-9240-E24F7778F768}"/>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3" name="Marcador de pie de página 2">
            <a:extLst>
              <a:ext uri="{FF2B5EF4-FFF2-40B4-BE49-F238E27FC236}">
                <a16:creationId xmlns:a16="http://schemas.microsoft.com/office/drawing/2014/main" id="{7B5413E4-93B4-4300-BECC-912AC801A8C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D3F64D7-B7AE-453E-8358-FDACE4139102}"/>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49508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81A99-D239-44BC-9F8A-C4DC1CD13B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B530522-CC34-4552-8E03-75C2D9DB8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6098477-8F74-4DB0-AF09-30BDDE5AE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877CC3-DD7B-4D22-86D8-6FC509479F33}"/>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6" name="Marcador de pie de página 5">
            <a:extLst>
              <a:ext uri="{FF2B5EF4-FFF2-40B4-BE49-F238E27FC236}">
                <a16:creationId xmlns:a16="http://schemas.microsoft.com/office/drawing/2014/main" id="{68913276-4F16-443D-A765-C1903BB7DA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7F1AECB-0796-4AC0-9E7F-3E5FA85AB5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77667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FCC44-1E52-4BB1-8481-530BDEE892A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CB51B94-FE21-4F8D-B7DF-69B2ABC7D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1821714-78D6-4BE8-B53B-DCFA06523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8C897B0-2D52-4FCC-97F4-D987B1B9521D}"/>
              </a:ext>
            </a:extLst>
          </p:cNvPr>
          <p:cNvSpPr>
            <a:spLocks noGrp="1"/>
          </p:cNvSpPr>
          <p:nvPr>
            <p:ph type="dt" sz="half" idx="10"/>
          </p:nvPr>
        </p:nvSpPr>
        <p:spPr/>
        <p:txBody>
          <a:bodyPr/>
          <a:lstStyle/>
          <a:p>
            <a:fld id="{813D38B6-D84A-462A-9896-C7A1E57641A9}" type="datetimeFigureOut">
              <a:rPr lang="es-ES" smtClean="0"/>
              <a:t>22/05/2022</a:t>
            </a:fld>
            <a:endParaRPr lang="es-ES"/>
          </a:p>
        </p:txBody>
      </p:sp>
      <p:sp>
        <p:nvSpPr>
          <p:cNvPr id="6" name="Marcador de pie de página 5">
            <a:extLst>
              <a:ext uri="{FF2B5EF4-FFF2-40B4-BE49-F238E27FC236}">
                <a16:creationId xmlns:a16="http://schemas.microsoft.com/office/drawing/2014/main" id="{316BE80B-C4C7-4FD5-B261-8B00319371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3A1DFA8-EC4C-4A45-8198-95AEAA4BCB1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066647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020929-2543-4988-A091-9F3B23B7C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4D074C-F330-48FF-838B-3C3EF84E4C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ECC43BC-18C2-4C3B-A892-33DDC16E9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D38B6-D84A-462A-9896-C7A1E57641A9}" type="datetimeFigureOut">
              <a:rPr lang="es-ES" smtClean="0"/>
              <a:t>22/05/2022</a:t>
            </a:fld>
            <a:endParaRPr lang="es-ES"/>
          </a:p>
        </p:txBody>
      </p:sp>
      <p:sp>
        <p:nvSpPr>
          <p:cNvPr id="5" name="Marcador de pie de página 4">
            <a:extLst>
              <a:ext uri="{FF2B5EF4-FFF2-40B4-BE49-F238E27FC236}">
                <a16:creationId xmlns:a16="http://schemas.microsoft.com/office/drawing/2014/main" id="{88D26265-9B14-43DA-936D-BC51B37DAF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AF9C4FF-665A-4AC9-BEE9-1CB5BBBC8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2375-6C59-4BF8-AB72-2AC10AD24DFF}" type="slidenum">
              <a:rPr lang="es-ES" smtClean="0"/>
              <a:t>‹Nº›</a:t>
            </a:fld>
            <a:endParaRPr lang="es-ES"/>
          </a:p>
        </p:txBody>
      </p:sp>
    </p:spTree>
    <p:extLst>
      <p:ext uri="{BB962C8B-B14F-4D97-AF65-F5344CB8AC3E}">
        <p14:creationId xmlns:p14="http://schemas.microsoft.com/office/powerpoint/2010/main" val="2961971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F40F81A-9CAB-4CBE-8A00-65771E0FD7BB}" type="datetimeFigureOut">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22/05/2022</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4B1598-93E9-44E5-8841-2D545769C765}" type="slidenum">
              <a:rPr kumimoji="0" lang="es-C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C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8615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Conector recto 18">
            <a:extLst>
              <a:ext uri="{FF2B5EF4-FFF2-40B4-BE49-F238E27FC236}">
                <a16:creationId xmlns:a16="http://schemas.microsoft.com/office/drawing/2014/main" id="{FDCB7BFF-A79E-3B8F-43EA-B2C0DFBC3BE4}"/>
              </a:ext>
            </a:extLst>
          </p:cNvPr>
          <p:cNvCxnSpPr>
            <a:cxnSpLocks/>
          </p:cNvCxnSpPr>
          <p:nvPr/>
        </p:nvCxnSpPr>
        <p:spPr>
          <a:xfrm>
            <a:off x="3663429" y="1007015"/>
            <a:ext cx="0" cy="5255665"/>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C0D23CED-CA7F-5981-0A62-B2F352E0F94B}"/>
              </a:ext>
            </a:extLst>
          </p:cNvPr>
          <p:cNvCxnSpPr>
            <a:cxnSpLocks/>
          </p:cNvCxnSpPr>
          <p:nvPr/>
        </p:nvCxnSpPr>
        <p:spPr>
          <a:xfrm>
            <a:off x="6075718" y="1007015"/>
            <a:ext cx="0" cy="5255665"/>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547D6CF2-ED77-3D35-2323-52E1DA641B6F}"/>
              </a:ext>
            </a:extLst>
          </p:cNvPr>
          <p:cNvCxnSpPr>
            <a:cxnSpLocks/>
          </p:cNvCxnSpPr>
          <p:nvPr/>
        </p:nvCxnSpPr>
        <p:spPr>
          <a:xfrm>
            <a:off x="8526537" y="1007015"/>
            <a:ext cx="0" cy="5255665"/>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DAFD41EF-BA29-07C0-A72F-96ED80144370}"/>
              </a:ext>
            </a:extLst>
          </p:cNvPr>
          <p:cNvCxnSpPr>
            <a:cxnSpLocks/>
          </p:cNvCxnSpPr>
          <p:nvPr/>
        </p:nvCxnSpPr>
        <p:spPr>
          <a:xfrm>
            <a:off x="10918874" y="1007015"/>
            <a:ext cx="0" cy="5255665"/>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138B0C2B-D40A-0947-8699-6B2CB4E7448E}"/>
              </a:ext>
            </a:extLst>
          </p:cNvPr>
          <p:cNvCxnSpPr>
            <a:cxnSpLocks/>
          </p:cNvCxnSpPr>
          <p:nvPr/>
        </p:nvCxnSpPr>
        <p:spPr>
          <a:xfrm>
            <a:off x="1273126" y="1007015"/>
            <a:ext cx="0" cy="5255665"/>
          </a:xfrm>
          <a:prstGeom prst="line">
            <a:avLst/>
          </a:prstGeom>
          <a:ln w="1905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ectángulo 9"/>
          <p:cNvSpPr/>
          <p:nvPr/>
        </p:nvSpPr>
        <p:spPr>
          <a:xfrm>
            <a:off x="1853151" y="6022826"/>
            <a:ext cx="1228221"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rPr>
              <a:t>DISCOVER</a:t>
            </a:r>
            <a:endParaRPr kumimoji="0" lang="es-ES_tradnl"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endParaRPr>
          </a:p>
        </p:txBody>
      </p:sp>
      <p:sp>
        <p:nvSpPr>
          <p:cNvPr id="9" name="CuadroTexto 8">
            <a:extLst>
              <a:ext uri="{FF2B5EF4-FFF2-40B4-BE49-F238E27FC236}">
                <a16:creationId xmlns:a16="http://schemas.microsoft.com/office/drawing/2014/main" id="{92A1A8A2-2816-B4C1-C2CE-B07DD4ED1C1E}"/>
              </a:ext>
            </a:extLst>
          </p:cNvPr>
          <p:cNvSpPr txBox="1"/>
          <p:nvPr/>
        </p:nvSpPr>
        <p:spPr>
          <a:xfrm>
            <a:off x="2882537" y="271988"/>
            <a:ext cx="9182541"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3600" b="0" i="0" u="none" strike="noStrike" kern="1200" cap="none" spc="0" normalizeH="0" baseline="0" noProof="0" dirty="0">
                <a:ln>
                  <a:noFill/>
                </a:ln>
                <a:solidFill>
                  <a:srgbClr val="4472C4">
                    <a:lumMod val="75000"/>
                  </a:srgbClr>
                </a:solidFill>
                <a:effectLst/>
                <a:uLnTx/>
                <a:uFillTx/>
                <a:latin typeface="Barlow Condensed Light" panose="00000406000000000000" pitchFamily="50" charset="0"/>
                <a:ea typeface="+mn-ea"/>
                <a:cs typeface="Arial" panose="020B0604020202020204" pitchFamily="34" charset="0"/>
              </a:rPr>
              <a:t>DOBLE DIAMANTE – DESIGN COUNCIL (UK)</a:t>
            </a:r>
            <a:endParaRPr kumimoji="0" lang="es-ES" sz="3200" b="0" i="0" u="none" strike="noStrike" kern="1200" cap="none" spc="0" normalizeH="0" baseline="0" noProof="0" dirty="0">
              <a:ln>
                <a:noFill/>
              </a:ln>
              <a:solidFill>
                <a:srgbClr val="4472C4">
                  <a:lumMod val="75000"/>
                </a:srgbClr>
              </a:solidFill>
              <a:effectLst/>
              <a:uLnTx/>
              <a:uFillTx/>
              <a:latin typeface="Barlow Condensed Light" panose="00000406000000000000" pitchFamily="50" charset="0"/>
              <a:ea typeface="+mn-ea"/>
              <a:cs typeface="Arial" panose="020B0604020202020204" pitchFamily="34" charset="0"/>
            </a:endParaRPr>
          </a:p>
        </p:txBody>
      </p:sp>
      <p:sp>
        <p:nvSpPr>
          <p:cNvPr id="2" name="Rectángulo: esquinas redondeadas 1">
            <a:extLst>
              <a:ext uri="{FF2B5EF4-FFF2-40B4-BE49-F238E27FC236}">
                <a16:creationId xmlns:a16="http://schemas.microsoft.com/office/drawing/2014/main" id="{6EA6735D-DB43-4152-4F25-A69E1923D2E5}"/>
              </a:ext>
            </a:extLst>
          </p:cNvPr>
          <p:cNvSpPr/>
          <p:nvPr/>
        </p:nvSpPr>
        <p:spPr>
          <a:xfrm rot="2700000">
            <a:off x="1930439" y="1829360"/>
            <a:ext cx="3465980" cy="3465980"/>
          </a:xfrm>
          <a:prstGeom prst="roundRect">
            <a:avLst>
              <a:gd name="adj" fmla="val 3050"/>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ángulo: esquinas redondeadas 11">
            <a:extLst>
              <a:ext uri="{FF2B5EF4-FFF2-40B4-BE49-F238E27FC236}">
                <a16:creationId xmlns:a16="http://schemas.microsoft.com/office/drawing/2014/main" id="{D2353B26-C990-90DA-C248-B1CCC271EF2A}"/>
              </a:ext>
            </a:extLst>
          </p:cNvPr>
          <p:cNvSpPr/>
          <p:nvPr/>
        </p:nvSpPr>
        <p:spPr>
          <a:xfrm rot="2700000">
            <a:off x="6793547" y="1829360"/>
            <a:ext cx="3465980" cy="3465980"/>
          </a:xfrm>
          <a:prstGeom prst="roundRect">
            <a:avLst>
              <a:gd name="adj" fmla="val 3050"/>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Elipse 3">
            <a:extLst>
              <a:ext uri="{FF2B5EF4-FFF2-40B4-BE49-F238E27FC236}">
                <a16:creationId xmlns:a16="http://schemas.microsoft.com/office/drawing/2014/main" id="{353A8115-9BA8-BE2D-BA00-548F9F8013C2}"/>
              </a:ext>
            </a:extLst>
          </p:cNvPr>
          <p:cNvSpPr/>
          <p:nvPr/>
        </p:nvSpPr>
        <p:spPr>
          <a:xfrm>
            <a:off x="1092151" y="3362325"/>
            <a:ext cx="361950" cy="36195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Elipse 12">
            <a:extLst>
              <a:ext uri="{FF2B5EF4-FFF2-40B4-BE49-F238E27FC236}">
                <a16:creationId xmlns:a16="http://schemas.microsoft.com/office/drawing/2014/main" id="{916553CC-06E9-75FD-555D-867957CB4716}"/>
              </a:ext>
            </a:extLst>
          </p:cNvPr>
          <p:cNvSpPr/>
          <p:nvPr/>
        </p:nvSpPr>
        <p:spPr>
          <a:xfrm>
            <a:off x="5894743" y="3362325"/>
            <a:ext cx="361950" cy="36195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Elipse 14">
            <a:extLst>
              <a:ext uri="{FF2B5EF4-FFF2-40B4-BE49-F238E27FC236}">
                <a16:creationId xmlns:a16="http://schemas.microsoft.com/office/drawing/2014/main" id="{5228D6D8-86C0-D5CF-0040-DE044A718DCD}"/>
              </a:ext>
            </a:extLst>
          </p:cNvPr>
          <p:cNvSpPr/>
          <p:nvPr/>
        </p:nvSpPr>
        <p:spPr>
          <a:xfrm>
            <a:off x="10737899" y="3362325"/>
            <a:ext cx="361950" cy="36195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ángulo 22">
            <a:extLst>
              <a:ext uri="{FF2B5EF4-FFF2-40B4-BE49-F238E27FC236}">
                <a16:creationId xmlns:a16="http://schemas.microsoft.com/office/drawing/2014/main" id="{60870E76-7FDA-6ECE-F0D4-B854B580C7AF}"/>
              </a:ext>
            </a:extLst>
          </p:cNvPr>
          <p:cNvSpPr/>
          <p:nvPr/>
        </p:nvSpPr>
        <p:spPr>
          <a:xfrm>
            <a:off x="4344719" y="6022826"/>
            <a:ext cx="939681"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rPr>
              <a:t>DEFINE</a:t>
            </a:r>
            <a:endParaRPr kumimoji="0" lang="es-ES_tradnl"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endParaRPr>
          </a:p>
        </p:txBody>
      </p:sp>
      <p:sp>
        <p:nvSpPr>
          <p:cNvPr id="24" name="Rectángulo 23">
            <a:extLst>
              <a:ext uri="{FF2B5EF4-FFF2-40B4-BE49-F238E27FC236}">
                <a16:creationId xmlns:a16="http://schemas.microsoft.com/office/drawing/2014/main" id="{15EBDFA0-F2DE-BEE7-D0FD-568BAA82E4C1}"/>
              </a:ext>
            </a:extLst>
          </p:cNvPr>
          <p:cNvSpPr/>
          <p:nvPr/>
        </p:nvSpPr>
        <p:spPr>
          <a:xfrm>
            <a:off x="6724688" y="6022826"/>
            <a:ext cx="1152880"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rPr>
              <a:t>DEVELOP</a:t>
            </a:r>
            <a:endParaRPr kumimoji="0" lang="es-ES_tradnl"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endParaRPr>
          </a:p>
        </p:txBody>
      </p:sp>
      <p:sp>
        <p:nvSpPr>
          <p:cNvPr id="25" name="Rectángulo 24">
            <a:extLst>
              <a:ext uri="{FF2B5EF4-FFF2-40B4-BE49-F238E27FC236}">
                <a16:creationId xmlns:a16="http://schemas.microsoft.com/office/drawing/2014/main" id="{25612D64-998C-D40B-2593-4108CBD4F5B5}"/>
              </a:ext>
            </a:extLst>
          </p:cNvPr>
          <p:cNvSpPr/>
          <p:nvPr/>
        </p:nvSpPr>
        <p:spPr>
          <a:xfrm>
            <a:off x="9214781" y="6022826"/>
            <a:ext cx="107433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rPr>
              <a:t>DELIVER</a:t>
            </a:r>
            <a:endParaRPr kumimoji="0" lang="es-ES_tradnl" sz="1800" b="1" i="0" u="none" strike="noStrike" kern="1200" cap="none" spc="0" normalizeH="0" baseline="0" noProof="0" dirty="0">
              <a:ln>
                <a:noFill/>
              </a:ln>
              <a:solidFill>
                <a:srgbClr val="4472C4">
                  <a:lumMod val="75000"/>
                </a:srgbClr>
              </a:solidFill>
              <a:effectLst/>
              <a:uLnTx/>
              <a:uFillTx/>
              <a:latin typeface="Barlow" panose="00000500000000000000" pitchFamily="50" charset="0"/>
              <a:ea typeface="+mn-ea"/>
              <a:cs typeface="+mn-cs"/>
            </a:endParaRPr>
          </a:p>
        </p:txBody>
      </p:sp>
      <p:sp>
        <p:nvSpPr>
          <p:cNvPr id="26" name="CuadroTexto 25">
            <a:extLst>
              <a:ext uri="{FF2B5EF4-FFF2-40B4-BE49-F238E27FC236}">
                <a16:creationId xmlns:a16="http://schemas.microsoft.com/office/drawing/2014/main" id="{2973866E-2D8E-ED20-AE57-9644333D93DE}"/>
              </a:ext>
            </a:extLst>
          </p:cNvPr>
          <p:cNvSpPr txBox="1"/>
          <p:nvPr/>
        </p:nvSpPr>
        <p:spPr>
          <a:xfrm>
            <a:off x="1572429" y="3033023"/>
            <a:ext cx="193349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Contexto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Empresa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Usuario</a:t>
            </a:r>
          </a:p>
        </p:txBody>
      </p:sp>
      <p:sp>
        <p:nvSpPr>
          <p:cNvPr id="27" name="CuadroTexto 26">
            <a:extLst>
              <a:ext uri="{FF2B5EF4-FFF2-40B4-BE49-F238E27FC236}">
                <a16:creationId xmlns:a16="http://schemas.microsoft.com/office/drawing/2014/main" id="{F6AF2320-41A7-6D6B-873B-775BD0874BAA}"/>
              </a:ext>
            </a:extLst>
          </p:cNvPr>
          <p:cNvSpPr txBox="1"/>
          <p:nvPr/>
        </p:nvSpPr>
        <p:spPr>
          <a:xfrm>
            <a:off x="3781975" y="3033023"/>
            <a:ext cx="1993365"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Escenarios</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futuros y</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tendencias</a:t>
            </a:r>
          </a:p>
        </p:txBody>
      </p:sp>
      <p:sp>
        <p:nvSpPr>
          <p:cNvPr id="28" name="CuadroTexto 27">
            <a:extLst>
              <a:ext uri="{FF2B5EF4-FFF2-40B4-BE49-F238E27FC236}">
                <a16:creationId xmlns:a16="http://schemas.microsoft.com/office/drawing/2014/main" id="{3AD56F43-7CDA-FFCF-BD03-3380DCC58132}"/>
              </a:ext>
            </a:extLst>
          </p:cNvPr>
          <p:cNvSpPr txBox="1"/>
          <p:nvPr/>
        </p:nvSpPr>
        <p:spPr>
          <a:xfrm>
            <a:off x="6027965" y="2879134"/>
            <a:ext cx="2341496"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Ideas +</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conceptos +</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bocetos</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(prototipos)</a:t>
            </a:r>
          </a:p>
        </p:txBody>
      </p:sp>
      <p:sp>
        <p:nvSpPr>
          <p:cNvPr id="29" name="CuadroTexto 28">
            <a:extLst>
              <a:ext uri="{FF2B5EF4-FFF2-40B4-BE49-F238E27FC236}">
                <a16:creationId xmlns:a16="http://schemas.microsoft.com/office/drawing/2014/main" id="{180ABEA2-5017-CAFC-DE7B-ED4388E6C118}"/>
              </a:ext>
            </a:extLst>
          </p:cNvPr>
          <p:cNvSpPr txBox="1"/>
          <p:nvPr/>
        </p:nvSpPr>
        <p:spPr>
          <a:xfrm>
            <a:off x="8693708" y="3033023"/>
            <a:ext cx="20101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Implementar</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Manuales</a:t>
            </a:r>
            <a:b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br>
            <a:r>
              <a:rPr kumimoji="0" lang="es-ES_tradnl" sz="2000" b="0" i="0" u="none" strike="noStrike" kern="1200" cap="none" spc="0" normalizeH="0" baseline="0" noProof="0" dirty="0">
                <a:ln>
                  <a:noFill/>
                </a:ln>
                <a:solidFill>
                  <a:srgbClr val="4472C4">
                    <a:lumMod val="75000"/>
                  </a:srgbClr>
                </a:solidFill>
                <a:effectLst/>
                <a:uLnTx/>
                <a:uFillTx/>
                <a:latin typeface="Barlow Condensed" panose="00000506000000000000" pitchFamily="50" charset="0"/>
                <a:ea typeface="Obliqua ITC Std" charset="0"/>
                <a:cs typeface="Obliqua ITC Std" charset="0"/>
              </a:rPr>
              <a:t>Aplicaciones</a:t>
            </a:r>
          </a:p>
        </p:txBody>
      </p:sp>
      <p:sp>
        <p:nvSpPr>
          <p:cNvPr id="30" name="CuadroTexto 29">
            <a:extLst>
              <a:ext uri="{FF2B5EF4-FFF2-40B4-BE49-F238E27FC236}">
                <a16:creationId xmlns:a16="http://schemas.microsoft.com/office/drawing/2014/main" id="{AEFAAB74-2148-2F1C-7FF4-32A0C649DA78}"/>
              </a:ext>
            </a:extLst>
          </p:cNvPr>
          <p:cNvSpPr txBox="1"/>
          <p:nvPr/>
        </p:nvSpPr>
        <p:spPr>
          <a:xfrm rot="16200000">
            <a:off x="4707841" y="4897630"/>
            <a:ext cx="275726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0B0F0"/>
                </a:solidFill>
                <a:effectLst/>
                <a:uLnTx/>
                <a:uFillTx/>
                <a:latin typeface="Barlow" panose="00000500000000000000" pitchFamily="50" charset="0"/>
                <a:ea typeface="Obliqua ITC Std" charset="0"/>
                <a:cs typeface="Obliqua ITC Std" charset="0"/>
              </a:rPr>
              <a:t>PROBLEMA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0B0F0"/>
                </a:solidFill>
                <a:effectLst/>
                <a:uLnTx/>
                <a:uFillTx/>
                <a:latin typeface="Barlow" panose="00000500000000000000" pitchFamily="50" charset="0"/>
                <a:ea typeface="Obliqua ITC Std" charset="0"/>
                <a:cs typeface="Obliqua ITC Std" charset="0"/>
              </a:rPr>
              <a:t>OPORTUNIDAD</a:t>
            </a:r>
          </a:p>
        </p:txBody>
      </p:sp>
      <p:sp>
        <p:nvSpPr>
          <p:cNvPr id="31" name="CuadroTexto 30">
            <a:extLst>
              <a:ext uri="{FF2B5EF4-FFF2-40B4-BE49-F238E27FC236}">
                <a16:creationId xmlns:a16="http://schemas.microsoft.com/office/drawing/2014/main" id="{2E636028-39E6-902B-C309-03EF2B743FED}"/>
              </a:ext>
            </a:extLst>
          </p:cNvPr>
          <p:cNvSpPr txBox="1"/>
          <p:nvPr/>
        </p:nvSpPr>
        <p:spPr>
          <a:xfrm rot="16200000">
            <a:off x="-572978" y="3312467"/>
            <a:ext cx="27572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0B0F0"/>
                </a:solidFill>
                <a:effectLst/>
                <a:uLnTx/>
                <a:uFillTx/>
                <a:latin typeface="Barlow" panose="00000500000000000000" pitchFamily="50" charset="0"/>
                <a:ea typeface="Obliqua ITC Std" charset="0"/>
                <a:cs typeface="Obliqua ITC Std" charset="0"/>
              </a:rPr>
              <a:t>SITUACIÓN</a:t>
            </a:r>
          </a:p>
        </p:txBody>
      </p:sp>
      <p:sp>
        <p:nvSpPr>
          <p:cNvPr id="32" name="CuadroTexto 31">
            <a:extLst>
              <a:ext uri="{FF2B5EF4-FFF2-40B4-BE49-F238E27FC236}">
                <a16:creationId xmlns:a16="http://schemas.microsoft.com/office/drawing/2014/main" id="{B201A534-93C7-C056-B13B-9064ECE22050}"/>
              </a:ext>
            </a:extLst>
          </p:cNvPr>
          <p:cNvSpPr txBox="1"/>
          <p:nvPr/>
        </p:nvSpPr>
        <p:spPr>
          <a:xfrm rot="16200000">
            <a:off x="9963927" y="3331517"/>
            <a:ext cx="275726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2400" b="1" i="0" u="none" strike="noStrike" kern="1200" cap="none" spc="0" normalizeH="0" baseline="0" noProof="0" dirty="0">
                <a:ln>
                  <a:noFill/>
                </a:ln>
                <a:solidFill>
                  <a:srgbClr val="00B0F0"/>
                </a:solidFill>
                <a:effectLst/>
                <a:uLnTx/>
                <a:uFillTx/>
                <a:latin typeface="Barlow" panose="00000500000000000000" pitchFamily="50" charset="0"/>
                <a:ea typeface="Obliqua ITC Std" charset="0"/>
                <a:cs typeface="Obliqua ITC Std" charset="0"/>
              </a:rPr>
              <a:t>SOLUCIÓN</a:t>
            </a:r>
          </a:p>
        </p:txBody>
      </p:sp>
      <p:cxnSp>
        <p:nvCxnSpPr>
          <p:cNvPr id="34" name="Conector recto de flecha 33">
            <a:extLst>
              <a:ext uri="{FF2B5EF4-FFF2-40B4-BE49-F238E27FC236}">
                <a16:creationId xmlns:a16="http://schemas.microsoft.com/office/drawing/2014/main" id="{A8835D42-B367-07F8-66F1-B1E60E8912C3}"/>
              </a:ext>
            </a:extLst>
          </p:cNvPr>
          <p:cNvCxnSpPr>
            <a:stCxn id="26" idx="1"/>
          </p:cNvCxnSpPr>
          <p:nvPr/>
        </p:nvCxnSpPr>
        <p:spPr>
          <a:xfrm flipV="1">
            <a:off x="1572429" y="1533525"/>
            <a:ext cx="1971675" cy="2007330"/>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DBB60A7D-A599-38E7-5426-B8BA1FBC498B}"/>
              </a:ext>
            </a:extLst>
          </p:cNvPr>
          <p:cNvCxnSpPr>
            <a:cxnSpLocks/>
            <a:stCxn id="26" idx="1"/>
          </p:cNvCxnSpPr>
          <p:nvPr/>
        </p:nvCxnSpPr>
        <p:spPr>
          <a:xfrm>
            <a:off x="1572429" y="3540855"/>
            <a:ext cx="1971675" cy="1971675"/>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FE9AE214-7F35-DBE5-DC1F-819A4509133F}"/>
              </a:ext>
            </a:extLst>
          </p:cNvPr>
          <p:cNvCxnSpPr>
            <a:cxnSpLocks/>
            <a:stCxn id="27" idx="3"/>
          </p:cNvCxnSpPr>
          <p:nvPr/>
        </p:nvCxnSpPr>
        <p:spPr>
          <a:xfrm flipH="1" flipV="1">
            <a:off x="3768010" y="1533525"/>
            <a:ext cx="2007330" cy="2007330"/>
          </a:xfrm>
          <a:prstGeom prst="straightConnector1">
            <a:avLst/>
          </a:prstGeom>
          <a:ln w="19050">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EB897514-2C99-8D6D-C13F-69B1CAC34CCB}"/>
              </a:ext>
            </a:extLst>
          </p:cNvPr>
          <p:cNvCxnSpPr>
            <a:cxnSpLocks/>
            <a:stCxn id="27" idx="3"/>
          </p:cNvCxnSpPr>
          <p:nvPr/>
        </p:nvCxnSpPr>
        <p:spPr>
          <a:xfrm flipH="1">
            <a:off x="3781975" y="3540855"/>
            <a:ext cx="1993365" cy="1989854"/>
          </a:xfrm>
          <a:prstGeom prst="straightConnector1">
            <a:avLst/>
          </a:prstGeom>
          <a:ln w="19050">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5" name="Conector recto de flecha 44">
            <a:extLst>
              <a:ext uri="{FF2B5EF4-FFF2-40B4-BE49-F238E27FC236}">
                <a16:creationId xmlns:a16="http://schemas.microsoft.com/office/drawing/2014/main" id="{4562063A-9D87-66A5-6D13-9DE4A9038D9E}"/>
              </a:ext>
            </a:extLst>
          </p:cNvPr>
          <p:cNvCxnSpPr/>
          <p:nvPr/>
        </p:nvCxnSpPr>
        <p:spPr>
          <a:xfrm flipV="1">
            <a:off x="6430991" y="1533525"/>
            <a:ext cx="1971675" cy="2007330"/>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6" name="Conector recto de flecha 45">
            <a:extLst>
              <a:ext uri="{FF2B5EF4-FFF2-40B4-BE49-F238E27FC236}">
                <a16:creationId xmlns:a16="http://schemas.microsoft.com/office/drawing/2014/main" id="{8FDB76BB-A4AD-4554-285E-2FC9200A7D2A}"/>
              </a:ext>
            </a:extLst>
          </p:cNvPr>
          <p:cNvCxnSpPr>
            <a:cxnSpLocks/>
          </p:cNvCxnSpPr>
          <p:nvPr/>
        </p:nvCxnSpPr>
        <p:spPr>
          <a:xfrm>
            <a:off x="6430991" y="3540855"/>
            <a:ext cx="1971675" cy="1971675"/>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7" name="Conector recto de flecha 46">
            <a:extLst>
              <a:ext uri="{FF2B5EF4-FFF2-40B4-BE49-F238E27FC236}">
                <a16:creationId xmlns:a16="http://schemas.microsoft.com/office/drawing/2014/main" id="{EB49203E-4091-3BC4-0D96-22F7950B95A2}"/>
              </a:ext>
            </a:extLst>
          </p:cNvPr>
          <p:cNvCxnSpPr>
            <a:cxnSpLocks/>
          </p:cNvCxnSpPr>
          <p:nvPr/>
        </p:nvCxnSpPr>
        <p:spPr>
          <a:xfrm flipH="1" flipV="1">
            <a:off x="8626572" y="1533525"/>
            <a:ext cx="2007330" cy="2007330"/>
          </a:xfrm>
          <a:prstGeom prst="straightConnector1">
            <a:avLst/>
          </a:prstGeom>
          <a:ln w="19050">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ector recto de flecha 47">
            <a:extLst>
              <a:ext uri="{FF2B5EF4-FFF2-40B4-BE49-F238E27FC236}">
                <a16:creationId xmlns:a16="http://schemas.microsoft.com/office/drawing/2014/main" id="{462A9858-3495-C761-52A9-70DA92BDD53F}"/>
              </a:ext>
            </a:extLst>
          </p:cNvPr>
          <p:cNvCxnSpPr>
            <a:cxnSpLocks/>
          </p:cNvCxnSpPr>
          <p:nvPr/>
        </p:nvCxnSpPr>
        <p:spPr>
          <a:xfrm flipH="1">
            <a:off x="8640537" y="3540855"/>
            <a:ext cx="1993365" cy="1989854"/>
          </a:xfrm>
          <a:prstGeom prst="straightConnector1">
            <a:avLst/>
          </a:prstGeom>
          <a:ln w="19050">
            <a:prstDash val="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7363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p:tgtEl>
                                          <p:spTgt spid="31"/>
                                        </p:tgtEl>
                                        <p:attrNameLst>
                                          <p:attrName>ppt_y</p:attrName>
                                        </p:attrNameLst>
                                      </p:cBhvr>
                                      <p:tavLst>
                                        <p:tav tm="0">
                                          <p:val>
                                            <p:strVal val="#ppt_y+#ppt_h*1.125000"/>
                                          </p:val>
                                        </p:tav>
                                        <p:tav tm="100000">
                                          <p:val>
                                            <p:strVal val="#ppt_y"/>
                                          </p:val>
                                        </p:tav>
                                      </p:tavLst>
                                    </p:anim>
                                    <p:animEffect transition="in" filter="wipe(up)">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additive="base">
                                        <p:cTn id="33" dur="500"/>
                                        <p:tgtEl>
                                          <p:spTgt spid="30"/>
                                        </p:tgtEl>
                                        <p:attrNameLst>
                                          <p:attrName>ppt_y</p:attrName>
                                        </p:attrNameLst>
                                      </p:cBhvr>
                                      <p:tavLst>
                                        <p:tav tm="0">
                                          <p:val>
                                            <p:strVal val="#ppt_y-#ppt_h*1.125000"/>
                                          </p:val>
                                        </p:tav>
                                        <p:tav tm="100000">
                                          <p:val>
                                            <p:strVal val="#ppt_y"/>
                                          </p:val>
                                        </p:tav>
                                      </p:tavLst>
                                    </p:anim>
                                    <p:animEffect transition="in" filter="wipe(down)">
                                      <p:cBhvr>
                                        <p:cTn id="34" dur="50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p:tgtEl>
                                          <p:spTgt spid="32"/>
                                        </p:tgtEl>
                                        <p:attrNameLst>
                                          <p:attrName>ppt_y</p:attrName>
                                        </p:attrNameLst>
                                      </p:cBhvr>
                                      <p:tavLst>
                                        <p:tav tm="0">
                                          <p:val>
                                            <p:strVal val="#ppt_y+#ppt_h*1.125000"/>
                                          </p:val>
                                        </p:tav>
                                        <p:tav tm="100000">
                                          <p:val>
                                            <p:strVal val="#ppt_y"/>
                                          </p:val>
                                        </p:tav>
                                      </p:tavLst>
                                    </p:anim>
                                    <p:animEffect transition="in" filter="wipe(up)">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P spid="30" grpId="0"/>
      <p:bldP spid="31"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7867547"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PERFIL PERSONA</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definir quién o quiénes conforman el público objetivo de manera más detallada.</a:t>
            </a:r>
          </a:p>
        </p:txBody>
      </p:sp>
      <p:sp>
        <p:nvSpPr>
          <p:cNvPr id="2" name="CuadroTexto 1">
            <a:extLst>
              <a:ext uri="{FF2B5EF4-FFF2-40B4-BE49-F238E27FC236}">
                <a16:creationId xmlns:a16="http://schemas.microsoft.com/office/drawing/2014/main" id="{56CBF59C-7D7A-4698-9115-5CF095EB247F}"/>
              </a:ext>
            </a:extLst>
          </p:cNvPr>
          <p:cNvSpPr txBox="1"/>
          <p:nvPr/>
        </p:nvSpPr>
        <p:spPr>
          <a:xfrm>
            <a:off x="734921" y="778150"/>
            <a:ext cx="10795228" cy="5678478"/>
          </a:xfrm>
          <a:prstGeom prst="rect">
            <a:avLst/>
          </a:prstGeom>
          <a:noFill/>
        </p:spPr>
        <p:txBody>
          <a:bodyPr wrap="square" rtlCol="0" anchor="ctr">
            <a:spAutoFit/>
          </a:bodyPr>
          <a:lstStyle/>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Lo primero que debe identificar es que en el módulo 2 en la herramienta 2.1. definió algunos obstáculos, resultados y expectativas de los usuarios. Adicionalmente en alguna de las dos herramientas 3.2. (A o B) también tuvo que definir cuáles eran los usuarios a los que está dirigido el negocio. Tenga en cuenta toda esta información antes de empezar con esta herramienta.</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Otro aspecto para tener en cuenta antes de empezar es el reto que definió en el módulo 2 ya que en el módulo 4 se busca encontrar una solución para el reto (puede ser un producto o un servicio).</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Abra el documento de PowerPoint para que se familiarice con la herramienta.</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Visualice el video que lo acompaña para que entienda como usar la herramienta y siga las indicaciones.</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Encontrará tres páginas con la misma plantilla ya que es el número recomendado de perfiles que debería crear, pero con dos es suficiente. Tenga en cuenta que los perfiles personas no son reales, es decir, no intente retratar a una persona específica, intente analizar a sus distintos clientes y encuentre características similares para poder crear usuarios “tipo” que agrupen las necesidades, frustraciones y demás.</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Empiece primero por los datos generales: edad, ubicación, situación sentimental, carrera, ocupación y estado de ánimo general.</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A continuación, aborde la descripción de la bio, si le resulta más fácil, enumere los aspectos de la historia de esta persona, si es estudiante, si es madre o padre, qué hace en su tiempo libre, etc.</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Luego indique cuáles son sus objetivos y frustraciones, además de sus obstáculos y expectativas frente a su negocio (recuerde que los definió en las herramientas del módulo 2).</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Por último, póngale nombre y rostro, elija un nombre con el cuál identificar a esta PERSONA y busque en internet una foto que represente a este perfil.</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Repita el proceso con cada uno de los perfiles que desee crear. Recuerde que el ideal son 3, dos son suficientes y 5 son demasiados.</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Una vez haya completado los perfiles, guarde el archivo como un PDF.</a:t>
            </a:r>
          </a:p>
          <a:p>
            <a:pPr marL="342900" indent="-342900">
              <a:spcAft>
                <a:spcPts val="600"/>
              </a:spcAft>
              <a:buFont typeface="+mj-lt"/>
              <a:buAutoNum type="arabicPeriod"/>
            </a:pPr>
            <a:r>
              <a:rPr lang="es-ES" sz="1400" dirty="0">
                <a:latin typeface="Arial" panose="020B0604020202020204" pitchFamily="34" charset="0"/>
                <a:cs typeface="Arial" panose="020B0604020202020204" pitchFamily="34" charset="0"/>
              </a:rPr>
              <a:t>Suba el documento PDF a la tarea.</a:t>
            </a:r>
          </a:p>
        </p:txBody>
      </p:sp>
    </p:spTree>
    <p:extLst>
      <p:ext uri="{BB962C8B-B14F-4D97-AF65-F5344CB8AC3E}">
        <p14:creationId xmlns:p14="http://schemas.microsoft.com/office/powerpoint/2010/main" val="1345171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7867547"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PERFIL PERSONA</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definir quién o quiénes conforman el público objetivo de manera más detallada.</a:t>
            </a:r>
          </a:p>
        </p:txBody>
      </p:sp>
      <p:sp>
        <p:nvSpPr>
          <p:cNvPr id="8" name="CuadroTexto 7">
            <a:extLst>
              <a:ext uri="{FF2B5EF4-FFF2-40B4-BE49-F238E27FC236}">
                <a16:creationId xmlns:a16="http://schemas.microsoft.com/office/drawing/2014/main" id="{8A34C4C8-7D3D-2406-EA23-30BC4C8FB073}"/>
              </a:ext>
            </a:extLst>
          </p:cNvPr>
          <p:cNvSpPr txBox="1"/>
          <p:nvPr/>
        </p:nvSpPr>
        <p:spPr>
          <a:xfrm>
            <a:off x="228895" y="827534"/>
            <a:ext cx="2160000" cy="216000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r>
              <a:rPr lang="es-ES" sz="1200" dirty="0">
                <a:solidFill>
                  <a:schemeClr val="accent1">
                    <a:lumMod val="75000"/>
                  </a:schemeClr>
                </a:solidFill>
                <a:latin typeface="Arial" panose="020B0604020202020204" pitchFamily="34" charset="0"/>
                <a:cs typeface="Arial" panose="020B0604020202020204" pitchFamily="34" charset="0"/>
              </a:rPr>
              <a:t>FOTO</a:t>
            </a:r>
          </a:p>
        </p:txBody>
      </p:sp>
      <p:sp>
        <p:nvSpPr>
          <p:cNvPr id="10" name="Rectángulo 9">
            <a:extLst>
              <a:ext uri="{FF2B5EF4-FFF2-40B4-BE49-F238E27FC236}">
                <a16:creationId xmlns:a16="http://schemas.microsoft.com/office/drawing/2014/main" id="{D02A11C7-FB01-418B-8B79-9D306C4C5DDE}"/>
              </a:ext>
            </a:extLst>
          </p:cNvPr>
          <p:cNvSpPr/>
          <p:nvPr/>
        </p:nvSpPr>
        <p:spPr>
          <a:xfrm>
            <a:off x="228896" y="2987534"/>
            <a:ext cx="2159999" cy="33566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Edad:</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Ubicación: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Situación Sentimental:</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Carrera:</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Ocupación: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Estado De Ánimo General:</a:t>
            </a:r>
            <a:endParaRPr lang="es-ES" sz="1400" dirty="0">
              <a:latin typeface="Arial Narrow" panose="020B060602020203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E6CBFACC-0EB5-D42F-AEF1-4919B513B406}"/>
              </a:ext>
            </a:extLst>
          </p:cNvPr>
          <p:cNvSpPr txBox="1"/>
          <p:nvPr/>
        </p:nvSpPr>
        <p:spPr>
          <a:xfrm>
            <a:off x="2550991"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OBJETIVOS Y NECESIDADES</a:t>
            </a:r>
            <a:endParaRPr lang="es-ES" sz="1100" dirty="0">
              <a:solidFill>
                <a:srgbClr val="00B0F0"/>
              </a:solidFill>
            </a:endParaRPr>
          </a:p>
        </p:txBody>
      </p:sp>
      <p:sp>
        <p:nvSpPr>
          <p:cNvPr id="12" name="CuadroTexto 11">
            <a:extLst>
              <a:ext uri="{FF2B5EF4-FFF2-40B4-BE49-F238E27FC236}">
                <a16:creationId xmlns:a16="http://schemas.microsoft.com/office/drawing/2014/main" id="{9B3489DC-CBC5-2025-23A8-15C304135D65}"/>
              </a:ext>
            </a:extLst>
          </p:cNvPr>
          <p:cNvSpPr txBox="1"/>
          <p:nvPr/>
        </p:nvSpPr>
        <p:spPr>
          <a:xfrm>
            <a:off x="2550991"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63FF9617-C05B-AA5E-88D8-20B6FB959112}"/>
              </a:ext>
            </a:extLst>
          </p:cNvPr>
          <p:cNvSpPr txBox="1"/>
          <p:nvPr/>
        </p:nvSpPr>
        <p:spPr>
          <a:xfrm>
            <a:off x="2550991"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EXPECTATIVAS</a:t>
            </a:r>
            <a:endParaRPr lang="es-ES" sz="1100" dirty="0">
              <a:solidFill>
                <a:srgbClr val="00B0F0"/>
              </a:solidFill>
            </a:endParaRPr>
          </a:p>
        </p:txBody>
      </p:sp>
      <p:sp>
        <p:nvSpPr>
          <p:cNvPr id="15" name="CuadroTexto 14">
            <a:extLst>
              <a:ext uri="{FF2B5EF4-FFF2-40B4-BE49-F238E27FC236}">
                <a16:creationId xmlns:a16="http://schemas.microsoft.com/office/drawing/2014/main" id="{18552E20-7E5B-5253-C2B6-4E10EB078A86}"/>
              </a:ext>
            </a:extLst>
          </p:cNvPr>
          <p:cNvSpPr txBox="1"/>
          <p:nvPr/>
        </p:nvSpPr>
        <p:spPr>
          <a:xfrm>
            <a:off x="2550991"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99D5974-DC3B-40B3-ABCA-565054891A4E}"/>
              </a:ext>
            </a:extLst>
          </p:cNvPr>
          <p:cNvSpPr txBox="1"/>
          <p:nvPr/>
        </p:nvSpPr>
        <p:spPr>
          <a:xfrm>
            <a:off x="7350344"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FRUSTRACIONES</a:t>
            </a:r>
            <a:endParaRPr lang="es-ES" sz="1100" dirty="0">
              <a:solidFill>
                <a:srgbClr val="00B0F0"/>
              </a:solidFill>
            </a:endParaRPr>
          </a:p>
        </p:txBody>
      </p:sp>
      <p:sp>
        <p:nvSpPr>
          <p:cNvPr id="17" name="CuadroTexto 16">
            <a:extLst>
              <a:ext uri="{FF2B5EF4-FFF2-40B4-BE49-F238E27FC236}">
                <a16:creationId xmlns:a16="http://schemas.microsoft.com/office/drawing/2014/main" id="{7F7A7A1F-3C87-4401-BF72-48B46803C835}"/>
              </a:ext>
            </a:extLst>
          </p:cNvPr>
          <p:cNvSpPr txBox="1"/>
          <p:nvPr/>
        </p:nvSpPr>
        <p:spPr>
          <a:xfrm>
            <a:off x="7350344"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4493998B-B5E6-39F6-AF83-CBC30AC691C0}"/>
              </a:ext>
            </a:extLst>
          </p:cNvPr>
          <p:cNvSpPr txBox="1"/>
          <p:nvPr/>
        </p:nvSpPr>
        <p:spPr>
          <a:xfrm>
            <a:off x="7350344"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OBSTÁCULOS</a:t>
            </a:r>
            <a:endParaRPr lang="es-ES" sz="1100" dirty="0">
              <a:solidFill>
                <a:srgbClr val="00B0F0"/>
              </a:solidFill>
            </a:endParaRPr>
          </a:p>
        </p:txBody>
      </p:sp>
      <p:sp>
        <p:nvSpPr>
          <p:cNvPr id="20" name="CuadroTexto 19">
            <a:extLst>
              <a:ext uri="{FF2B5EF4-FFF2-40B4-BE49-F238E27FC236}">
                <a16:creationId xmlns:a16="http://schemas.microsoft.com/office/drawing/2014/main" id="{91D53B67-FE5C-2F73-AC36-B24E9E076515}"/>
              </a:ext>
            </a:extLst>
          </p:cNvPr>
          <p:cNvSpPr txBox="1"/>
          <p:nvPr/>
        </p:nvSpPr>
        <p:spPr>
          <a:xfrm>
            <a:off x="7350344"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3" name="CuadroTexto 22">
            <a:extLst>
              <a:ext uri="{FF2B5EF4-FFF2-40B4-BE49-F238E27FC236}">
                <a16:creationId xmlns:a16="http://schemas.microsoft.com/office/drawing/2014/main" id="{092768EA-B9CA-CA7F-3383-B74D8C4190C8}"/>
              </a:ext>
            </a:extLst>
          </p:cNvPr>
          <p:cNvSpPr txBox="1"/>
          <p:nvPr/>
        </p:nvSpPr>
        <p:spPr>
          <a:xfrm>
            <a:off x="5216434" y="825784"/>
            <a:ext cx="671523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BIOGRAFÍA </a:t>
            </a:r>
            <a:endParaRPr lang="es-ES" sz="1100" dirty="0">
              <a:solidFill>
                <a:srgbClr val="00B0F0"/>
              </a:solidFill>
            </a:endParaRPr>
          </a:p>
        </p:txBody>
      </p:sp>
      <p:sp>
        <p:nvSpPr>
          <p:cNvPr id="24" name="CuadroTexto 23">
            <a:extLst>
              <a:ext uri="{FF2B5EF4-FFF2-40B4-BE49-F238E27FC236}">
                <a16:creationId xmlns:a16="http://schemas.microsoft.com/office/drawing/2014/main" id="{87427034-2307-E9FB-AFE2-A9DE63DA0339}"/>
              </a:ext>
            </a:extLst>
          </p:cNvPr>
          <p:cNvSpPr txBox="1"/>
          <p:nvPr/>
        </p:nvSpPr>
        <p:spPr>
          <a:xfrm>
            <a:off x="5216434" y="1102784"/>
            <a:ext cx="6715239" cy="1755959"/>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04326957-CF8D-BC10-E3B8-DE5E9E9B4F5A}"/>
              </a:ext>
            </a:extLst>
          </p:cNvPr>
          <p:cNvSpPr txBox="1"/>
          <p:nvPr/>
        </p:nvSpPr>
        <p:spPr>
          <a:xfrm>
            <a:off x="2550992" y="827220"/>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NOMBRE</a:t>
            </a:r>
            <a:endParaRPr lang="es-ES" sz="1100" dirty="0">
              <a:solidFill>
                <a:srgbClr val="00B0F0"/>
              </a:solidFill>
            </a:endParaRPr>
          </a:p>
        </p:txBody>
      </p:sp>
      <p:sp>
        <p:nvSpPr>
          <p:cNvPr id="26" name="CuadroTexto 25">
            <a:extLst>
              <a:ext uri="{FF2B5EF4-FFF2-40B4-BE49-F238E27FC236}">
                <a16:creationId xmlns:a16="http://schemas.microsoft.com/office/drawing/2014/main" id="{B6001C67-E235-91A8-71DA-82DFC67C1B52}"/>
              </a:ext>
            </a:extLst>
          </p:cNvPr>
          <p:cNvSpPr txBox="1"/>
          <p:nvPr/>
        </p:nvSpPr>
        <p:spPr>
          <a:xfrm>
            <a:off x="2550992" y="1104220"/>
            <a:ext cx="2439020" cy="863917"/>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600" b="1" dirty="0">
              <a:solidFill>
                <a:schemeClr val="accent1">
                  <a:lumMod val="75000"/>
                </a:schemeClr>
              </a:solidFill>
              <a:latin typeface="Arial" panose="020B060402020202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78ACDC2E-4273-CB0F-4943-26EB2642A44B}"/>
              </a:ext>
            </a:extLst>
          </p:cNvPr>
          <p:cNvSpPr txBox="1"/>
          <p:nvPr/>
        </p:nvSpPr>
        <p:spPr>
          <a:xfrm>
            <a:off x="2550992" y="1977422"/>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ROL QUE DESEMPEÑA</a:t>
            </a:r>
            <a:endParaRPr lang="es-ES" sz="1100" dirty="0">
              <a:solidFill>
                <a:srgbClr val="00B0F0"/>
              </a:solidFill>
            </a:endParaRPr>
          </a:p>
        </p:txBody>
      </p:sp>
      <p:sp>
        <p:nvSpPr>
          <p:cNvPr id="28" name="CuadroTexto 27">
            <a:extLst>
              <a:ext uri="{FF2B5EF4-FFF2-40B4-BE49-F238E27FC236}">
                <a16:creationId xmlns:a16="http://schemas.microsoft.com/office/drawing/2014/main" id="{76BF1E94-F728-20F1-44B8-1E9DFA3F82EA}"/>
              </a:ext>
            </a:extLst>
          </p:cNvPr>
          <p:cNvSpPr txBox="1"/>
          <p:nvPr/>
        </p:nvSpPr>
        <p:spPr>
          <a:xfrm>
            <a:off x="2550992" y="2254422"/>
            <a:ext cx="2439020" cy="604321"/>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2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733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7867547"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PERFIL PERSONA</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definir quién o quiénes conforman el público objetivo de manera más detallada.</a:t>
            </a:r>
          </a:p>
        </p:txBody>
      </p:sp>
      <p:sp>
        <p:nvSpPr>
          <p:cNvPr id="8" name="CuadroTexto 7">
            <a:extLst>
              <a:ext uri="{FF2B5EF4-FFF2-40B4-BE49-F238E27FC236}">
                <a16:creationId xmlns:a16="http://schemas.microsoft.com/office/drawing/2014/main" id="{8A34C4C8-7D3D-2406-EA23-30BC4C8FB073}"/>
              </a:ext>
            </a:extLst>
          </p:cNvPr>
          <p:cNvSpPr txBox="1"/>
          <p:nvPr/>
        </p:nvSpPr>
        <p:spPr>
          <a:xfrm>
            <a:off x="228895" y="827534"/>
            <a:ext cx="2160000" cy="216000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r>
              <a:rPr lang="es-ES" sz="1200" dirty="0">
                <a:solidFill>
                  <a:schemeClr val="accent1">
                    <a:lumMod val="75000"/>
                  </a:schemeClr>
                </a:solidFill>
                <a:latin typeface="Arial" panose="020B0604020202020204" pitchFamily="34" charset="0"/>
                <a:cs typeface="Arial" panose="020B0604020202020204" pitchFamily="34" charset="0"/>
              </a:rPr>
              <a:t>FOTO</a:t>
            </a:r>
          </a:p>
        </p:txBody>
      </p:sp>
      <p:sp>
        <p:nvSpPr>
          <p:cNvPr id="10" name="Rectángulo 9">
            <a:extLst>
              <a:ext uri="{FF2B5EF4-FFF2-40B4-BE49-F238E27FC236}">
                <a16:creationId xmlns:a16="http://schemas.microsoft.com/office/drawing/2014/main" id="{D02A11C7-FB01-418B-8B79-9D306C4C5DDE}"/>
              </a:ext>
            </a:extLst>
          </p:cNvPr>
          <p:cNvSpPr/>
          <p:nvPr/>
        </p:nvSpPr>
        <p:spPr>
          <a:xfrm>
            <a:off x="228896" y="2987534"/>
            <a:ext cx="2159999" cy="33566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Edad:</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Ubicación: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Situación Sentimental:</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Carrera:</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Ocupación: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Estado De Ánimo General:</a:t>
            </a:r>
            <a:endParaRPr lang="es-ES" sz="1400" dirty="0">
              <a:latin typeface="Arial Narrow" panose="020B060602020203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E6CBFACC-0EB5-D42F-AEF1-4919B513B406}"/>
              </a:ext>
            </a:extLst>
          </p:cNvPr>
          <p:cNvSpPr txBox="1"/>
          <p:nvPr/>
        </p:nvSpPr>
        <p:spPr>
          <a:xfrm>
            <a:off x="2550991"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OBJETIVOS Y NECESIDADES</a:t>
            </a:r>
            <a:endParaRPr lang="es-ES" sz="1100" dirty="0">
              <a:solidFill>
                <a:srgbClr val="00B0F0"/>
              </a:solidFill>
            </a:endParaRPr>
          </a:p>
        </p:txBody>
      </p:sp>
      <p:sp>
        <p:nvSpPr>
          <p:cNvPr id="12" name="CuadroTexto 11">
            <a:extLst>
              <a:ext uri="{FF2B5EF4-FFF2-40B4-BE49-F238E27FC236}">
                <a16:creationId xmlns:a16="http://schemas.microsoft.com/office/drawing/2014/main" id="{9B3489DC-CBC5-2025-23A8-15C304135D65}"/>
              </a:ext>
            </a:extLst>
          </p:cNvPr>
          <p:cNvSpPr txBox="1"/>
          <p:nvPr/>
        </p:nvSpPr>
        <p:spPr>
          <a:xfrm>
            <a:off x="2550991"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63FF9617-C05B-AA5E-88D8-20B6FB959112}"/>
              </a:ext>
            </a:extLst>
          </p:cNvPr>
          <p:cNvSpPr txBox="1"/>
          <p:nvPr/>
        </p:nvSpPr>
        <p:spPr>
          <a:xfrm>
            <a:off x="2550991"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EXPECTATIVAS</a:t>
            </a:r>
            <a:endParaRPr lang="es-ES" sz="1100" dirty="0">
              <a:solidFill>
                <a:srgbClr val="00B0F0"/>
              </a:solidFill>
            </a:endParaRPr>
          </a:p>
        </p:txBody>
      </p:sp>
      <p:sp>
        <p:nvSpPr>
          <p:cNvPr id="15" name="CuadroTexto 14">
            <a:extLst>
              <a:ext uri="{FF2B5EF4-FFF2-40B4-BE49-F238E27FC236}">
                <a16:creationId xmlns:a16="http://schemas.microsoft.com/office/drawing/2014/main" id="{18552E20-7E5B-5253-C2B6-4E10EB078A86}"/>
              </a:ext>
            </a:extLst>
          </p:cNvPr>
          <p:cNvSpPr txBox="1"/>
          <p:nvPr/>
        </p:nvSpPr>
        <p:spPr>
          <a:xfrm>
            <a:off x="2550991"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99D5974-DC3B-40B3-ABCA-565054891A4E}"/>
              </a:ext>
            </a:extLst>
          </p:cNvPr>
          <p:cNvSpPr txBox="1"/>
          <p:nvPr/>
        </p:nvSpPr>
        <p:spPr>
          <a:xfrm>
            <a:off x="7350344"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FRUSTRACIONES</a:t>
            </a:r>
            <a:endParaRPr lang="es-ES" sz="1100" dirty="0">
              <a:solidFill>
                <a:srgbClr val="00B0F0"/>
              </a:solidFill>
            </a:endParaRPr>
          </a:p>
        </p:txBody>
      </p:sp>
      <p:sp>
        <p:nvSpPr>
          <p:cNvPr id="17" name="CuadroTexto 16">
            <a:extLst>
              <a:ext uri="{FF2B5EF4-FFF2-40B4-BE49-F238E27FC236}">
                <a16:creationId xmlns:a16="http://schemas.microsoft.com/office/drawing/2014/main" id="{7F7A7A1F-3C87-4401-BF72-48B46803C835}"/>
              </a:ext>
            </a:extLst>
          </p:cNvPr>
          <p:cNvSpPr txBox="1"/>
          <p:nvPr/>
        </p:nvSpPr>
        <p:spPr>
          <a:xfrm>
            <a:off x="7350344"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4493998B-B5E6-39F6-AF83-CBC30AC691C0}"/>
              </a:ext>
            </a:extLst>
          </p:cNvPr>
          <p:cNvSpPr txBox="1"/>
          <p:nvPr/>
        </p:nvSpPr>
        <p:spPr>
          <a:xfrm>
            <a:off x="7350344"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OBSTÁCULOS</a:t>
            </a:r>
            <a:endParaRPr lang="es-ES" sz="1100" dirty="0">
              <a:solidFill>
                <a:srgbClr val="00B0F0"/>
              </a:solidFill>
            </a:endParaRPr>
          </a:p>
        </p:txBody>
      </p:sp>
      <p:sp>
        <p:nvSpPr>
          <p:cNvPr id="20" name="CuadroTexto 19">
            <a:extLst>
              <a:ext uri="{FF2B5EF4-FFF2-40B4-BE49-F238E27FC236}">
                <a16:creationId xmlns:a16="http://schemas.microsoft.com/office/drawing/2014/main" id="{91D53B67-FE5C-2F73-AC36-B24E9E076515}"/>
              </a:ext>
            </a:extLst>
          </p:cNvPr>
          <p:cNvSpPr txBox="1"/>
          <p:nvPr/>
        </p:nvSpPr>
        <p:spPr>
          <a:xfrm>
            <a:off x="7350344"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3" name="CuadroTexto 22">
            <a:extLst>
              <a:ext uri="{FF2B5EF4-FFF2-40B4-BE49-F238E27FC236}">
                <a16:creationId xmlns:a16="http://schemas.microsoft.com/office/drawing/2014/main" id="{092768EA-B9CA-CA7F-3383-B74D8C4190C8}"/>
              </a:ext>
            </a:extLst>
          </p:cNvPr>
          <p:cNvSpPr txBox="1"/>
          <p:nvPr/>
        </p:nvSpPr>
        <p:spPr>
          <a:xfrm>
            <a:off x="5216434" y="825784"/>
            <a:ext cx="671523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BIOGRAFÍA </a:t>
            </a:r>
            <a:endParaRPr lang="es-ES" sz="1100" dirty="0">
              <a:solidFill>
                <a:srgbClr val="00B0F0"/>
              </a:solidFill>
            </a:endParaRPr>
          </a:p>
        </p:txBody>
      </p:sp>
      <p:sp>
        <p:nvSpPr>
          <p:cNvPr id="24" name="CuadroTexto 23">
            <a:extLst>
              <a:ext uri="{FF2B5EF4-FFF2-40B4-BE49-F238E27FC236}">
                <a16:creationId xmlns:a16="http://schemas.microsoft.com/office/drawing/2014/main" id="{87427034-2307-E9FB-AFE2-A9DE63DA0339}"/>
              </a:ext>
            </a:extLst>
          </p:cNvPr>
          <p:cNvSpPr txBox="1"/>
          <p:nvPr/>
        </p:nvSpPr>
        <p:spPr>
          <a:xfrm>
            <a:off x="5216434" y="1102784"/>
            <a:ext cx="6715239" cy="1755959"/>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04326957-CF8D-BC10-E3B8-DE5E9E9B4F5A}"/>
              </a:ext>
            </a:extLst>
          </p:cNvPr>
          <p:cNvSpPr txBox="1"/>
          <p:nvPr/>
        </p:nvSpPr>
        <p:spPr>
          <a:xfrm>
            <a:off x="2550992" y="827220"/>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NOMBRE</a:t>
            </a:r>
            <a:endParaRPr lang="es-ES" sz="1100" dirty="0">
              <a:solidFill>
                <a:srgbClr val="00B0F0"/>
              </a:solidFill>
            </a:endParaRPr>
          </a:p>
        </p:txBody>
      </p:sp>
      <p:sp>
        <p:nvSpPr>
          <p:cNvPr id="26" name="CuadroTexto 25">
            <a:extLst>
              <a:ext uri="{FF2B5EF4-FFF2-40B4-BE49-F238E27FC236}">
                <a16:creationId xmlns:a16="http://schemas.microsoft.com/office/drawing/2014/main" id="{B6001C67-E235-91A8-71DA-82DFC67C1B52}"/>
              </a:ext>
            </a:extLst>
          </p:cNvPr>
          <p:cNvSpPr txBox="1"/>
          <p:nvPr/>
        </p:nvSpPr>
        <p:spPr>
          <a:xfrm>
            <a:off x="2550992" y="1104220"/>
            <a:ext cx="2439020" cy="863917"/>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600" b="1" dirty="0">
              <a:solidFill>
                <a:schemeClr val="accent1">
                  <a:lumMod val="75000"/>
                </a:schemeClr>
              </a:solidFill>
              <a:latin typeface="Arial" panose="020B060402020202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78ACDC2E-4273-CB0F-4943-26EB2642A44B}"/>
              </a:ext>
            </a:extLst>
          </p:cNvPr>
          <p:cNvSpPr txBox="1"/>
          <p:nvPr/>
        </p:nvSpPr>
        <p:spPr>
          <a:xfrm>
            <a:off x="2550992" y="1977422"/>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ROL QUE DESEMPEÑA</a:t>
            </a:r>
            <a:endParaRPr lang="es-ES" sz="1100" dirty="0">
              <a:solidFill>
                <a:srgbClr val="00B0F0"/>
              </a:solidFill>
            </a:endParaRPr>
          </a:p>
        </p:txBody>
      </p:sp>
      <p:sp>
        <p:nvSpPr>
          <p:cNvPr id="28" name="CuadroTexto 27">
            <a:extLst>
              <a:ext uri="{FF2B5EF4-FFF2-40B4-BE49-F238E27FC236}">
                <a16:creationId xmlns:a16="http://schemas.microsoft.com/office/drawing/2014/main" id="{76BF1E94-F728-20F1-44B8-1E9DFA3F82EA}"/>
              </a:ext>
            </a:extLst>
          </p:cNvPr>
          <p:cNvSpPr txBox="1"/>
          <p:nvPr/>
        </p:nvSpPr>
        <p:spPr>
          <a:xfrm>
            <a:off x="2550992" y="2254422"/>
            <a:ext cx="2439020" cy="604321"/>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2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0820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284824" y="6456061"/>
            <a:ext cx="1780254"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4.1.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7867547"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PERFIL PERSONA</a:t>
            </a:r>
          </a:p>
          <a:p>
            <a:r>
              <a:rPr lang="es-ES" sz="1400" dirty="0">
                <a:solidFill>
                  <a:schemeClr val="accent1">
                    <a:lumMod val="75000"/>
                  </a:schemeClr>
                </a:solidFill>
                <a:latin typeface="Arial Narrow" panose="020B0606020202030204" pitchFamily="34" charset="0"/>
                <a:cs typeface="Arial" panose="020B0604020202020204" pitchFamily="34" charset="0"/>
              </a:rPr>
              <a:t>Esta herramienta permite definir quién o quiénes conforman el público objetivo de manera más detallada.</a:t>
            </a:r>
          </a:p>
        </p:txBody>
      </p:sp>
      <p:sp>
        <p:nvSpPr>
          <p:cNvPr id="8" name="CuadroTexto 7">
            <a:extLst>
              <a:ext uri="{FF2B5EF4-FFF2-40B4-BE49-F238E27FC236}">
                <a16:creationId xmlns:a16="http://schemas.microsoft.com/office/drawing/2014/main" id="{8A34C4C8-7D3D-2406-EA23-30BC4C8FB073}"/>
              </a:ext>
            </a:extLst>
          </p:cNvPr>
          <p:cNvSpPr txBox="1"/>
          <p:nvPr/>
        </p:nvSpPr>
        <p:spPr>
          <a:xfrm>
            <a:off x="228895" y="827534"/>
            <a:ext cx="2160000" cy="2160000"/>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r>
              <a:rPr lang="es-ES" sz="1200" dirty="0">
                <a:solidFill>
                  <a:schemeClr val="accent1">
                    <a:lumMod val="75000"/>
                  </a:schemeClr>
                </a:solidFill>
                <a:latin typeface="Arial" panose="020B0604020202020204" pitchFamily="34" charset="0"/>
                <a:cs typeface="Arial" panose="020B0604020202020204" pitchFamily="34" charset="0"/>
              </a:rPr>
              <a:t>FOTO</a:t>
            </a:r>
          </a:p>
        </p:txBody>
      </p:sp>
      <p:sp>
        <p:nvSpPr>
          <p:cNvPr id="10" name="Rectángulo 9">
            <a:extLst>
              <a:ext uri="{FF2B5EF4-FFF2-40B4-BE49-F238E27FC236}">
                <a16:creationId xmlns:a16="http://schemas.microsoft.com/office/drawing/2014/main" id="{D02A11C7-FB01-418B-8B79-9D306C4C5DDE}"/>
              </a:ext>
            </a:extLst>
          </p:cNvPr>
          <p:cNvSpPr/>
          <p:nvPr/>
        </p:nvSpPr>
        <p:spPr>
          <a:xfrm>
            <a:off x="228896" y="2987534"/>
            <a:ext cx="2159999" cy="3356659"/>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Edad:</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Ubicación: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Situación Sentimental:</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Carrera:</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Ocupación: </a:t>
            </a:r>
          </a:p>
          <a:p>
            <a:pPr marL="182563" indent="-182563">
              <a:spcAft>
                <a:spcPts val="600"/>
              </a:spcAft>
              <a:buFont typeface="Arial" panose="020B0604020202020204" pitchFamily="34" charset="0"/>
              <a:buChar char="•"/>
            </a:pPr>
            <a:r>
              <a:rPr lang="es-ES" sz="1400" dirty="0">
                <a:effectLst/>
                <a:latin typeface="Arial Narrow" panose="020B0606020202030204" pitchFamily="34" charset="0"/>
                <a:ea typeface="Calibri" panose="020F0502020204030204" pitchFamily="34" charset="0"/>
                <a:cs typeface="Arial" panose="020B0604020202020204" pitchFamily="34" charset="0"/>
              </a:rPr>
              <a:t>Estado De Ánimo General:</a:t>
            </a:r>
            <a:endParaRPr lang="es-ES" sz="1400" dirty="0">
              <a:latin typeface="Arial Narrow" panose="020B0606020202030204" pitchFamily="34" charset="0"/>
              <a:cs typeface="Arial" panose="020B0604020202020204" pitchFamily="34" charset="0"/>
            </a:endParaRPr>
          </a:p>
        </p:txBody>
      </p:sp>
      <p:sp>
        <p:nvSpPr>
          <p:cNvPr id="11" name="CuadroTexto 10">
            <a:extLst>
              <a:ext uri="{FF2B5EF4-FFF2-40B4-BE49-F238E27FC236}">
                <a16:creationId xmlns:a16="http://schemas.microsoft.com/office/drawing/2014/main" id="{E6CBFACC-0EB5-D42F-AEF1-4919B513B406}"/>
              </a:ext>
            </a:extLst>
          </p:cNvPr>
          <p:cNvSpPr txBox="1"/>
          <p:nvPr/>
        </p:nvSpPr>
        <p:spPr>
          <a:xfrm>
            <a:off x="2550991"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OBJETIVOS Y NECESIDADES</a:t>
            </a:r>
            <a:endParaRPr lang="es-ES" sz="1100" dirty="0">
              <a:solidFill>
                <a:srgbClr val="00B0F0"/>
              </a:solidFill>
            </a:endParaRPr>
          </a:p>
        </p:txBody>
      </p:sp>
      <p:sp>
        <p:nvSpPr>
          <p:cNvPr id="12" name="CuadroTexto 11">
            <a:extLst>
              <a:ext uri="{FF2B5EF4-FFF2-40B4-BE49-F238E27FC236}">
                <a16:creationId xmlns:a16="http://schemas.microsoft.com/office/drawing/2014/main" id="{9B3489DC-CBC5-2025-23A8-15C304135D65}"/>
              </a:ext>
            </a:extLst>
          </p:cNvPr>
          <p:cNvSpPr txBox="1"/>
          <p:nvPr/>
        </p:nvSpPr>
        <p:spPr>
          <a:xfrm>
            <a:off x="2550991"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63FF9617-C05B-AA5E-88D8-20B6FB959112}"/>
              </a:ext>
            </a:extLst>
          </p:cNvPr>
          <p:cNvSpPr txBox="1"/>
          <p:nvPr/>
        </p:nvSpPr>
        <p:spPr>
          <a:xfrm>
            <a:off x="2550991"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EXPECTATIVAS</a:t>
            </a:r>
            <a:endParaRPr lang="es-ES" sz="1100" dirty="0">
              <a:solidFill>
                <a:srgbClr val="00B0F0"/>
              </a:solidFill>
            </a:endParaRPr>
          </a:p>
        </p:txBody>
      </p:sp>
      <p:sp>
        <p:nvSpPr>
          <p:cNvPr id="15" name="CuadroTexto 14">
            <a:extLst>
              <a:ext uri="{FF2B5EF4-FFF2-40B4-BE49-F238E27FC236}">
                <a16:creationId xmlns:a16="http://schemas.microsoft.com/office/drawing/2014/main" id="{18552E20-7E5B-5253-C2B6-4E10EB078A86}"/>
              </a:ext>
            </a:extLst>
          </p:cNvPr>
          <p:cNvSpPr txBox="1"/>
          <p:nvPr/>
        </p:nvSpPr>
        <p:spPr>
          <a:xfrm>
            <a:off x="2550991"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099D5974-DC3B-40B3-ABCA-565054891A4E}"/>
              </a:ext>
            </a:extLst>
          </p:cNvPr>
          <p:cNvSpPr txBox="1"/>
          <p:nvPr/>
        </p:nvSpPr>
        <p:spPr>
          <a:xfrm>
            <a:off x="7350344" y="2987534"/>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FRUSTRACIONES</a:t>
            </a:r>
            <a:endParaRPr lang="es-ES" sz="1100" dirty="0">
              <a:solidFill>
                <a:srgbClr val="00B0F0"/>
              </a:solidFill>
            </a:endParaRPr>
          </a:p>
        </p:txBody>
      </p:sp>
      <p:sp>
        <p:nvSpPr>
          <p:cNvPr id="17" name="CuadroTexto 16">
            <a:extLst>
              <a:ext uri="{FF2B5EF4-FFF2-40B4-BE49-F238E27FC236}">
                <a16:creationId xmlns:a16="http://schemas.microsoft.com/office/drawing/2014/main" id="{7F7A7A1F-3C87-4401-BF72-48B46803C835}"/>
              </a:ext>
            </a:extLst>
          </p:cNvPr>
          <p:cNvSpPr txBox="1"/>
          <p:nvPr/>
        </p:nvSpPr>
        <p:spPr>
          <a:xfrm>
            <a:off x="7350344" y="3264534"/>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4493998B-B5E6-39F6-AF83-CBC30AC691C0}"/>
              </a:ext>
            </a:extLst>
          </p:cNvPr>
          <p:cNvSpPr txBox="1"/>
          <p:nvPr/>
        </p:nvSpPr>
        <p:spPr>
          <a:xfrm>
            <a:off x="7350344" y="4690553"/>
            <a:ext cx="458132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OBSTÁCULOS</a:t>
            </a:r>
            <a:endParaRPr lang="es-ES" sz="1100" dirty="0">
              <a:solidFill>
                <a:srgbClr val="00B0F0"/>
              </a:solidFill>
            </a:endParaRPr>
          </a:p>
        </p:txBody>
      </p:sp>
      <p:sp>
        <p:nvSpPr>
          <p:cNvPr id="20" name="CuadroTexto 19">
            <a:extLst>
              <a:ext uri="{FF2B5EF4-FFF2-40B4-BE49-F238E27FC236}">
                <a16:creationId xmlns:a16="http://schemas.microsoft.com/office/drawing/2014/main" id="{91D53B67-FE5C-2F73-AC36-B24E9E076515}"/>
              </a:ext>
            </a:extLst>
          </p:cNvPr>
          <p:cNvSpPr txBox="1"/>
          <p:nvPr/>
        </p:nvSpPr>
        <p:spPr>
          <a:xfrm>
            <a:off x="7350344" y="4967553"/>
            <a:ext cx="4581329" cy="1359717"/>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3" name="CuadroTexto 22">
            <a:extLst>
              <a:ext uri="{FF2B5EF4-FFF2-40B4-BE49-F238E27FC236}">
                <a16:creationId xmlns:a16="http://schemas.microsoft.com/office/drawing/2014/main" id="{092768EA-B9CA-CA7F-3383-B74D8C4190C8}"/>
              </a:ext>
            </a:extLst>
          </p:cNvPr>
          <p:cNvSpPr txBox="1"/>
          <p:nvPr/>
        </p:nvSpPr>
        <p:spPr>
          <a:xfrm>
            <a:off x="5216434" y="825784"/>
            <a:ext cx="6715239"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BIOGRAFÍA </a:t>
            </a:r>
            <a:endParaRPr lang="es-ES" sz="1100" dirty="0">
              <a:solidFill>
                <a:srgbClr val="00B0F0"/>
              </a:solidFill>
            </a:endParaRPr>
          </a:p>
        </p:txBody>
      </p:sp>
      <p:sp>
        <p:nvSpPr>
          <p:cNvPr id="24" name="CuadroTexto 23">
            <a:extLst>
              <a:ext uri="{FF2B5EF4-FFF2-40B4-BE49-F238E27FC236}">
                <a16:creationId xmlns:a16="http://schemas.microsoft.com/office/drawing/2014/main" id="{87427034-2307-E9FB-AFE2-A9DE63DA0339}"/>
              </a:ext>
            </a:extLst>
          </p:cNvPr>
          <p:cNvSpPr txBox="1"/>
          <p:nvPr/>
        </p:nvSpPr>
        <p:spPr>
          <a:xfrm>
            <a:off x="5216434" y="1102784"/>
            <a:ext cx="6715239" cy="1755959"/>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171450" indent="-171450">
              <a:buFont typeface="Arial" panose="020B0604020202020204" pitchFamily="34" charset="0"/>
              <a:buChar char="•"/>
            </a:pPr>
            <a:endParaRPr lang="es-ES" sz="1200" dirty="0">
              <a:solidFill>
                <a:schemeClr val="accent1">
                  <a:lumMod val="75000"/>
                </a:schemeClr>
              </a:solidFill>
              <a:latin typeface="Arial" panose="020B0604020202020204" pitchFamily="34" charset="0"/>
              <a:cs typeface="Arial" panose="020B0604020202020204" pitchFamily="34" charset="0"/>
            </a:endParaRPr>
          </a:p>
        </p:txBody>
      </p:sp>
      <p:sp>
        <p:nvSpPr>
          <p:cNvPr id="25" name="CuadroTexto 24">
            <a:extLst>
              <a:ext uri="{FF2B5EF4-FFF2-40B4-BE49-F238E27FC236}">
                <a16:creationId xmlns:a16="http://schemas.microsoft.com/office/drawing/2014/main" id="{04326957-CF8D-BC10-E3B8-DE5E9E9B4F5A}"/>
              </a:ext>
            </a:extLst>
          </p:cNvPr>
          <p:cNvSpPr txBox="1"/>
          <p:nvPr/>
        </p:nvSpPr>
        <p:spPr>
          <a:xfrm>
            <a:off x="2550992" y="827220"/>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NOMBRE</a:t>
            </a:r>
            <a:endParaRPr lang="es-ES" sz="1100" dirty="0">
              <a:solidFill>
                <a:srgbClr val="00B0F0"/>
              </a:solidFill>
            </a:endParaRPr>
          </a:p>
        </p:txBody>
      </p:sp>
      <p:sp>
        <p:nvSpPr>
          <p:cNvPr id="26" name="CuadroTexto 25">
            <a:extLst>
              <a:ext uri="{FF2B5EF4-FFF2-40B4-BE49-F238E27FC236}">
                <a16:creationId xmlns:a16="http://schemas.microsoft.com/office/drawing/2014/main" id="{B6001C67-E235-91A8-71DA-82DFC67C1B52}"/>
              </a:ext>
            </a:extLst>
          </p:cNvPr>
          <p:cNvSpPr txBox="1"/>
          <p:nvPr/>
        </p:nvSpPr>
        <p:spPr>
          <a:xfrm>
            <a:off x="2550992" y="1104220"/>
            <a:ext cx="2439020" cy="863917"/>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600" b="1" dirty="0">
              <a:solidFill>
                <a:schemeClr val="accent1">
                  <a:lumMod val="75000"/>
                </a:schemeClr>
              </a:solidFill>
              <a:latin typeface="Arial" panose="020B060402020202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78ACDC2E-4273-CB0F-4943-26EB2642A44B}"/>
              </a:ext>
            </a:extLst>
          </p:cNvPr>
          <p:cNvSpPr txBox="1"/>
          <p:nvPr/>
        </p:nvSpPr>
        <p:spPr>
          <a:xfrm>
            <a:off x="2550992" y="1977422"/>
            <a:ext cx="2439020" cy="261610"/>
          </a:xfrm>
          <a:prstGeom prst="rect">
            <a:avLst/>
          </a:prstGeom>
          <a:noFill/>
        </p:spPr>
        <p:txBody>
          <a:bodyPr wrap="square">
            <a:spAutoFit/>
          </a:bodyPr>
          <a:lstStyle/>
          <a:p>
            <a:pPr algn="ctr"/>
            <a:r>
              <a:rPr lang="es-ES" sz="1100" b="1" dirty="0">
                <a:solidFill>
                  <a:srgbClr val="00B0F0"/>
                </a:solidFill>
                <a:latin typeface="Arial Narrow" panose="020B0606020202030204" pitchFamily="34" charset="0"/>
                <a:cs typeface="Arial" panose="020B0604020202020204" pitchFamily="34" charset="0"/>
              </a:rPr>
              <a:t>ROL QUE DESEMPEÑA</a:t>
            </a:r>
            <a:endParaRPr lang="es-ES" sz="1100" dirty="0">
              <a:solidFill>
                <a:srgbClr val="00B0F0"/>
              </a:solidFill>
            </a:endParaRPr>
          </a:p>
        </p:txBody>
      </p:sp>
      <p:sp>
        <p:nvSpPr>
          <p:cNvPr id="28" name="CuadroTexto 27">
            <a:extLst>
              <a:ext uri="{FF2B5EF4-FFF2-40B4-BE49-F238E27FC236}">
                <a16:creationId xmlns:a16="http://schemas.microsoft.com/office/drawing/2014/main" id="{76BF1E94-F728-20F1-44B8-1E9DFA3F82EA}"/>
              </a:ext>
            </a:extLst>
          </p:cNvPr>
          <p:cNvSpPr txBox="1"/>
          <p:nvPr/>
        </p:nvSpPr>
        <p:spPr>
          <a:xfrm>
            <a:off x="2550992" y="2254422"/>
            <a:ext cx="2439020" cy="604321"/>
          </a:xfrm>
          <a:prstGeom prst="rect">
            <a:avLst/>
          </a:prstGeom>
          <a:solidFill>
            <a:schemeClr val="accent1">
              <a:lumMod val="20000"/>
              <a:lumOff val="80000"/>
            </a:schemeClr>
          </a:solidFill>
          <a:ln w="6350">
            <a:solidFill>
              <a:schemeClr val="accent1">
                <a:lumMod val="75000"/>
              </a:schemeClr>
            </a:solidFill>
          </a:ln>
        </p:spPr>
        <p:txBody>
          <a:bodyPr wrap="none" rtlCol="0" anchor="ctr">
            <a:noAutofit/>
          </a:bodyPr>
          <a:lstStyle/>
          <a:p>
            <a:pPr algn="ctr"/>
            <a:endParaRPr lang="es-ES" sz="1200" dirty="0">
              <a:solidFill>
                <a:schemeClr val="accent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753256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2510</TotalTime>
  <Words>604</Words>
  <Application>Microsoft Office PowerPoint</Application>
  <PresentationFormat>Panorámica</PresentationFormat>
  <Paragraphs>81</Paragraphs>
  <Slides>5</Slides>
  <Notes>0</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5</vt:i4>
      </vt:variant>
    </vt:vector>
  </HeadingPairs>
  <TitlesOfParts>
    <vt:vector size="14" baseType="lpstr">
      <vt:lpstr>Arial</vt:lpstr>
      <vt:lpstr>Arial Narrow</vt:lpstr>
      <vt:lpstr>Barlow</vt:lpstr>
      <vt:lpstr>Barlow Condensed</vt:lpstr>
      <vt:lpstr>Barlow Condensed Light</vt:lpstr>
      <vt:lpstr>Calibri</vt:lpstr>
      <vt:lpstr>Calibri Light</vt:lpstr>
      <vt:lpstr>Tema de Office</vt:lpstr>
      <vt:lpstr>2_Tema de Office</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Jiménez Ibáñez</dc:creator>
  <cp:lastModifiedBy>Emilio Jiménez Ibáñez</cp:lastModifiedBy>
  <cp:revision>10</cp:revision>
  <dcterms:created xsi:type="dcterms:W3CDTF">2022-04-06T06:23:14Z</dcterms:created>
  <dcterms:modified xsi:type="dcterms:W3CDTF">2022-05-23T05:54:48Z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e0556-1f76-452e-9e94-03158f226e4e_Enabled">
    <vt:lpwstr>true</vt:lpwstr>
  </property>
  <property fmtid="{D5CDD505-2E9C-101B-9397-08002B2CF9AE}" pid="3" name="MSIP_Label_cdde0556-1f76-452e-9e94-03158f226e4e_SetDate">
    <vt:lpwstr>2022-04-06T06:23:14Z</vt:lpwstr>
  </property>
  <property fmtid="{D5CDD505-2E9C-101B-9397-08002B2CF9AE}" pid="4" name="MSIP_Label_cdde0556-1f76-452e-9e94-03158f226e4e_Method">
    <vt:lpwstr>Standard</vt:lpwstr>
  </property>
  <property fmtid="{D5CDD505-2E9C-101B-9397-08002B2CF9AE}" pid="5" name="MSIP_Label_cdde0556-1f76-452e-9e94-03158f226e4e_Name">
    <vt:lpwstr>Private</vt:lpwstr>
  </property>
  <property fmtid="{D5CDD505-2E9C-101B-9397-08002B2CF9AE}" pid="6" name="MSIP_Label_cdde0556-1f76-452e-9e94-03158f226e4e_SiteId">
    <vt:lpwstr>7015a19d-0dbb-4c31-8709-253cf07f631f</vt:lpwstr>
  </property>
  <property fmtid="{D5CDD505-2E9C-101B-9397-08002B2CF9AE}" pid="7" name="MSIP_Label_cdde0556-1f76-452e-9e94-03158f226e4e_ActionId">
    <vt:lpwstr>ce7e102c-251a-46d1-95f7-f947d730a6f6</vt:lpwstr>
  </property>
  <property fmtid="{D5CDD505-2E9C-101B-9397-08002B2CF9AE}" pid="8" name="MSIP_Label_cdde0556-1f76-452e-9e94-03158f226e4e_ContentBits">
    <vt:lpwstr>0</vt:lpwstr>
  </property>
</Properties>
</file>