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4" r:id="rId2"/>
    <p:sldId id="267" r:id="rId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108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5716B6-0B3A-49B1-8289-CD38043D7D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466FCAA-24F7-4AA0-ACC7-25C1FD4375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03AD2A-7884-4071-B65A-F1F5299C7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2D4B6D8-09BD-4377-A63B-6F2DE50A3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EEB047-1AFD-4FF6-9ED6-2FED17612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9227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211953-827E-421E-8940-666ED841F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5BAD841-A372-4FFC-87B5-9825087175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FF076F7-4185-451F-932E-C1E2953AF3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990C51-E5A1-469A-AA90-3FF29A3C72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4F5076-C476-45F2-8445-C455E94BD5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03290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94C3645-8ED0-422D-BB2E-3E9557B88CB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A38B49E-0599-45B4-A411-16884B9805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1F82DD9-E606-4847-A1E2-BDE4CC3E0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9F0B714-E45D-4D83-A5A9-D5F03EB69A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5A7200-4002-4BAD-B0A2-E3012DAE2C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963393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3B645F-E23F-4366-B988-BF2D887DDA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A6867BF-6690-4D82-BD50-6062D48B9D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D3D719-134D-4FEC-A5B5-C38489B7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881E0F-F9F9-4CC8-9E2A-84B503FD20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D458A0E-9FBE-4A98-A478-9F42EDC0DA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0021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39C304D-0509-43B6-8AD0-F55CB88A5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9A233E-BC54-42BF-91C0-08542BC449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AECAAC-4F33-4178-BEFD-5D1DB7ED3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0F977FA-5316-4F67-864E-632DF656E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E22D827-739D-48FF-A20D-46CD22C2D5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62234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3FABA8-0251-45CC-BA0F-E36DB42C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9B0EB8-4AD8-48ED-8EF7-8299FECFF3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2E1F80F0-7802-498A-9F1B-DA80BD8EC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8513932-9841-4F6A-9954-C6A63054A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676B3D-CB2F-4165-877D-344E0D8BC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43BEAF2-3B72-426F-AF8E-7BA21899B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077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3A4396-C8EF-41DD-92FA-5D0E1EFA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F75DB7B-1EC8-4070-B1BB-308D1AA14E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5737E6B-6001-4D45-B4BD-2679859304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30BF9D7-DA58-46BF-9315-074BDA34C2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66833E-5AB1-4279-AD43-9F294AB9AA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E06B050-1AC2-4C62-9AAA-E6788611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FC00769-1851-4FFF-ABBE-746096829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CBB1264F-F4EA-408A-A0C6-640CFE52CA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60523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6E78A-018E-4DC4-9467-3D6263605F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1F04544-577D-4CD2-9764-C6FD792F5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4E0DBB8-FD40-4DF5-A8F0-E4D91BEE0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DB50198-C310-4AA0-B54E-B5B5DD6E5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307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421211B-0BA9-4C6C-9240-E24F7778F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7B5413E4-93B4-4300-BECC-912AC801A8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8D3F64D7-B7AE-453E-8358-FDACE4139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95086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3681A99-D239-44BC-9F8A-C4DC1CD13B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B530522-CC34-4552-8E03-75C2D9DB8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6098477-8F74-4DB0-AF09-30BDDE5AE1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3877CC3-DD7B-4D22-86D8-6FC509479F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8913276-4F16-443D-A765-C1903BB7D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7F1AECB-0796-4AC0-9E7F-3E5FA85AB5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6671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DFCC44-1E52-4BB1-8481-530BDEE892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CB51B94-FE21-4F8D-B7DF-69B2ABC7D3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821714-78D6-4BE8-B53B-DCFA06523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8C897B0-2D52-4FCC-97F4-D987B1B952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16BE80B-C4C7-4FD5-B261-8B003193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3A1DFA8-EC4C-4A45-8198-95AEAA4BC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471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9020929-2543-4988-A091-9F3B23B7C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4D074C-F330-48FF-838B-3C3EF84E4C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ECC43BC-18C2-4C3B-A892-33DDC16E97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3D38B6-D84A-462A-9896-C7A1E57641A9}" type="datetimeFigureOut">
              <a:rPr lang="es-ES" smtClean="0"/>
              <a:t>22/05/2022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D26265-9B14-43DA-936D-BC51B37DAF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F9C4FF-665A-4AC9-BEE9-1CB5BBBC86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7C2375-6C59-4BF8-AB72-2AC10AD24DFF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61971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4824" y="6456061"/>
            <a:ext cx="1780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4.3.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7867547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CUSTOMER JOURNEY MAP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herramienta permite analizar la experiencia actual que están teniendo los usuarios con sus productos o servicios.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56CBF59C-7D7A-4698-9115-5CF095EB247F}"/>
              </a:ext>
            </a:extLst>
          </p:cNvPr>
          <p:cNvSpPr txBox="1"/>
          <p:nvPr/>
        </p:nvSpPr>
        <p:spPr>
          <a:xfrm>
            <a:off x="734921" y="1047455"/>
            <a:ext cx="10795228" cy="513986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Revise el archivo de PowerPoint para que se familiarice con los elementos.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Visualice el video que lo acompaña para que entienda como usar la herramienta.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Empiece por copiar los elementos que puso en la fila PUNTOS DE CONTACTO de la herramienta 4.2.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Customer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Journey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Map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y ubíquelos en la fila ACCIONES DEL USUARIO.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A continuación, empiece columna por columna siguiendo el orden desde las ACCIONES DEL USUARIO hacia abajo, dejando por último siempre las evidencias.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las filas ACCIONES DEL USUARIO INTERNO / FRONT y BACK refiera cuál sería la respuesta a cada una de las acciones del USUARIO, recuerde usar el espacio de FRONT cuando los dos usuarios se ven cara a cara, y BACK cuando la comunicación se hace por chat, teléfono o un medio que no permite ver al otro usuario.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En la fila PROCESOS / SOPORTE indique si hay otros servicios o procesos que soportan ese momento de la experiencia, puede ser una plataforma informática, un datafono para pago, una dependencia, etc.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Finalmente, indique cuáles son las evidencias de cada momento del servicio, en este punto entran elementos con una página web, un email, un uniforme, un empaque, etc.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Repita el proceso con cada punto de contacto (con cada columna).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Si necesita de más páginas para completar el </a:t>
            </a:r>
            <a:r>
              <a:rPr lang="es-ES" sz="1600" dirty="0" err="1">
                <a:latin typeface="Arial" panose="020B0604020202020204" pitchFamily="34" charset="0"/>
                <a:cs typeface="Arial" panose="020B0604020202020204" pitchFamily="34" charset="0"/>
              </a:rPr>
              <a:t>blueprint</a:t>
            </a: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 copie y pegue uno de los formatos.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Una vez haya completado la herramienta, guarde el archivo como un PDF.</a:t>
            </a:r>
          </a:p>
          <a:p>
            <a:pPr marL="342900" indent="-342900">
              <a:spcAft>
                <a:spcPts val="600"/>
              </a:spcAft>
              <a:buFont typeface="+mj-lt"/>
              <a:buAutoNum type="arabicPeriod"/>
            </a:pPr>
            <a:r>
              <a:rPr lang="es-ES" sz="1600" dirty="0">
                <a:latin typeface="Arial" panose="020B0604020202020204" pitchFamily="34" charset="0"/>
                <a:cs typeface="Arial" panose="020B0604020202020204" pitchFamily="34" charset="0"/>
              </a:rPr>
              <a:t>Suba el documento PDF a la tarea.</a:t>
            </a:r>
          </a:p>
        </p:txBody>
      </p:sp>
    </p:spTree>
    <p:extLst>
      <p:ext uri="{BB962C8B-B14F-4D97-AF65-F5344CB8AC3E}">
        <p14:creationId xmlns:p14="http://schemas.microsoft.com/office/powerpoint/2010/main" val="1345171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uadroTexto 13">
            <a:extLst>
              <a:ext uri="{FF2B5EF4-FFF2-40B4-BE49-F238E27FC236}">
                <a16:creationId xmlns:a16="http://schemas.microsoft.com/office/drawing/2014/main" id="{BD67CCD6-4133-4D8C-B76C-118A2B028F5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284824" y="6456061"/>
            <a:ext cx="178025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HERRAMIENTA 4.2.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43BF9F0-64E9-4DDF-B8E3-E8A9AFC4B95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26922" y="151606"/>
            <a:ext cx="8067844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000" b="1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CUSTOMER JOURNEY MAP</a:t>
            </a:r>
          </a:p>
          <a:p>
            <a:r>
              <a:rPr lang="es-ES" sz="1400" dirty="0">
                <a:solidFill>
                  <a:schemeClr val="accent1">
                    <a:lumMod val="75000"/>
                  </a:schemeClr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Esta herramienta permite analizar la experiencia actual que están teniendo los usuarios con sus productos o servicios.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DA38A963-FA27-F922-0BB8-DEEAFAE8B9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35162" y="3577852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EXP. POSITIVA</a:t>
            </a:r>
            <a:endParaRPr lang="es-ES" sz="800" dirty="0">
              <a:solidFill>
                <a:srgbClr val="00B0F0"/>
              </a:solidFill>
            </a:endParaRPr>
          </a:p>
        </p:txBody>
      </p:sp>
      <p:cxnSp>
        <p:nvCxnSpPr>
          <p:cNvPr id="31" name="Conector recto 30">
            <a:extLst>
              <a:ext uri="{FF2B5EF4-FFF2-40B4-BE49-F238E27FC236}">
                <a16:creationId xmlns:a16="http://schemas.microsoft.com/office/drawing/2014/main" id="{F3FFC139-201B-CA16-7916-BC6236509EE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00294" y="5344255"/>
            <a:ext cx="1181753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CuadroTexto 40">
            <a:extLst>
              <a:ext uri="{FF2B5EF4-FFF2-40B4-BE49-F238E27FC236}">
                <a16:creationId xmlns:a16="http://schemas.microsoft.com/office/drawing/2014/main" id="{627E4910-73CF-4827-7009-B90D456DC8F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35162" y="4684891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EXP. NEGATIVA</a:t>
            </a:r>
            <a:endParaRPr lang="es-ES" sz="800" dirty="0">
              <a:solidFill>
                <a:srgbClr val="00B0F0"/>
              </a:solidFill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CF5C2C70-AC7E-23C7-4760-BBA9055B47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35162" y="2457080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NECESIDAD PUNTUAL</a:t>
            </a:r>
            <a:endParaRPr lang="es-ES" sz="800" dirty="0">
              <a:solidFill>
                <a:srgbClr val="00B0F0"/>
              </a:solidFill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2F3B6842-F1C0-4E5A-7096-32ADEA766E6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35162" y="1341812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PUNTO DE CONTACTO</a:t>
            </a:r>
            <a:endParaRPr lang="es-ES" sz="800" dirty="0">
              <a:solidFill>
                <a:srgbClr val="00B0F0"/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9BACB200-D95A-BD90-6878-AED6F49EAC3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 rot="16200000">
            <a:off x="-235162" y="5791930"/>
            <a:ext cx="111281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800" b="1" dirty="0">
                <a:solidFill>
                  <a:srgbClr val="00B0F0"/>
                </a:solidFill>
                <a:latin typeface="Arial Narrow" panose="020B0606020202030204" pitchFamily="34" charset="0"/>
                <a:cs typeface="Arial" panose="020B0604020202020204" pitchFamily="34" charset="0"/>
              </a:rPr>
              <a:t>OPORTUNIDADES</a:t>
            </a:r>
            <a:endParaRPr lang="es-ES" sz="800" dirty="0">
              <a:solidFill>
                <a:srgbClr val="00B0F0"/>
              </a:solidFill>
            </a:endParaRPr>
          </a:p>
        </p:txBody>
      </p:sp>
      <p:cxnSp>
        <p:nvCxnSpPr>
          <p:cNvPr id="120" name="Conector recto 119">
            <a:extLst>
              <a:ext uri="{FF2B5EF4-FFF2-40B4-BE49-F238E27FC236}">
                <a16:creationId xmlns:a16="http://schemas.microsoft.com/office/drawing/2014/main" id="{0137F018-753A-5382-EE5D-826AC7D109D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00294" y="897023"/>
            <a:ext cx="1181753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ector recto 123">
            <a:extLst>
              <a:ext uri="{FF2B5EF4-FFF2-40B4-BE49-F238E27FC236}">
                <a16:creationId xmlns:a16="http://schemas.microsoft.com/office/drawing/2014/main" id="{F1C234BE-0D9E-78CA-37CF-675C8C4A6BE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2017826" y="897023"/>
            <a:ext cx="0" cy="5559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Conector recto 124">
            <a:extLst>
              <a:ext uri="{FF2B5EF4-FFF2-40B4-BE49-F238E27FC236}">
                <a16:creationId xmlns:a16="http://schemas.microsoft.com/office/drawing/2014/main" id="{189DC528-B184-2F6D-4B02-FB3AF28DDAF7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00294" y="897023"/>
            <a:ext cx="0" cy="5559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Conector recto 132">
            <a:extLst>
              <a:ext uri="{FF2B5EF4-FFF2-40B4-BE49-F238E27FC236}">
                <a16:creationId xmlns:a16="http://schemas.microsoft.com/office/drawing/2014/main" id="{4CD4ECDB-F00A-5D01-B282-0AAD2BF15639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00294" y="6456061"/>
            <a:ext cx="1181753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Conector recto 133">
            <a:extLst>
              <a:ext uri="{FF2B5EF4-FFF2-40B4-BE49-F238E27FC236}">
                <a16:creationId xmlns:a16="http://schemas.microsoft.com/office/drawing/2014/main" id="{98A103CE-F5F5-EFA2-DB4E-EBADFBA10694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00294" y="4232447"/>
            <a:ext cx="1181753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Conector recto 134">
            <a:extLst>
              <a:ext uri="{FF2B5EF4-FFF2-40B4-BE49-F238E27FC236}">
                <a16:creationId xmlns:a16="http://schemas.microsoft.com/office/drawing/2014/main" id="{010C42A9-107C-8B8D-56F1-51884A2EF12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00294" y="3120639"/>
            <a:ext cx="1181753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ector recto 135">
            <a:extLst>
              <a:ext uri="{FF2B5EF4-FFF2-40B4-BE49-F238E27FC236}">
                <a16:creationId xmlns:a16="http://schemas.microsoft.com/office/drawing/2014/main" id="{E2498114-8409-D455-7D95-1EA0F4E3EDF1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200294" y="2008831"/>
            <a:ext cx="11817532" cy="0"/>
          </a:xfrm>
          <a:prstGeom prst="line">
            <a:avLst/>
          </a:prstGeom>
          <a:ln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Conector recto 136">
            <a:extLst>
              <a:ext uri="{FF2B5EF4-FFF2-40B4-BE49-F238E27FC236}">
                <a16:creationId xmlns:a16="http://schemas.microsoft.com/office/drawing/2014/main" id="{A67219AF-CBDB-F99A-4793-548E2417497A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20260" y="897023"/>
            <a:ext cx="0" cy="55590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Conector recto 137">
            <a:extLst>
              <a:ext uri="{FF2B5EF4-FFF2-40B4-BE49-F238E27FC236}">
                <a16:creationId xmlns:a16="http://schemas.microsoft.com/office/drawing/2014/main" id="{F5B2A1B5-55BE-B0F0-CF88-51C3655067D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0568132" y="897023"/>
            <a:ext cx="0" cy="5559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Conector recto 138">
            <a:extLst>
              <a:ext uri="{FF2B5EF4-FFF2-40B4-BE49-F238E27FC236}">
                <a16:creationId xmlns:a16="http://schemas.microsoft.com/office/drawing/2014/main" id="{47C3BC80-3E9F-EF18-A3B8-B23E7A78D95F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9118436" y="897023"/>
            <a:ext cx="0" cy="5559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Conector recto 139">
            <a:extLst>
              <a:ext uri="{FF2B5EF4-FFF2-40B4-BE49-F238E27FC236}">
                <a16:creationId xmlns:a16="http://schemas.microsoft.com/office/drawing/2014/main" id="{EE3F7C70-4395-21B8-B2A7-222E48E4F9B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7668740" y="897023"/>
            <a:ext cx="0" cy="5559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Conector recto 140">
            <a:extLst>
              <a:ext uri="{FF2B5EF4-FFF2-40B4-BE49-F238E27FC236}">
                <a16:creationId xmlns:a16="http://schemas.microsoft.com/office/drawing/2014/main" id="{A0D95BF8-17D5-FB27-6F24-A1C040902F13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6219044" y="897023"/>
            <a:ext cx="0" cy="5559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cto 141">
            <a:extLst>
              <a:ext uri="{FF2B5EF4-FFF2-40B4-BE49-F238E27FC236}">
                <a16:creationId xmlns:a16="http://schemas.microsoft.com/office/drawing/2014/main" id="{1FEB17C2-3790-C254-7225-82C4EA667BCB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4769348" y="897023"/>
            <a:ext cx="0" cy="5559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onector recto 142">
            <a:extLst>
              <a:ext uri="{FF2B5EF4-FFF2-40B4-BE49-F238E27FC236}">
                <a16:creationId xmlns:a16="http://schemas.microsoft.com/office/drawing/2014/main" id="{B0141FFC-04BB-5F75-C88A-5E93F10E2645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3319652" y="897023"/>
            <a:ext cx="0" cy="5559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Conector recto 143">
            <a:extLst>
              <a:ext uri="{FF2B5EF4-FFF2-40B4-BE49-F238E27FC236}">
                <a16:creationId xmlns:a16="http://schemas.microsoft.com/office/drawing/2014/main" id="{897B96CB-4E9E-DED0-4EC5-BE6299CE535C}"/>
              </a:ext>
            </a:extLst>
          </p:cNvPr>
          <p:cNvCxnSpPr>
            <a:cxnSpLocks noGrp="1" noRot="1" noMove="1" noResize="1" noEditPoints="1" noAdjustHandles="1" noChangeArrowheads="1" noChangeShapeType="1"/>
          </p:cNvCxnSpPr>
          <p:nvPr/>
        </p:nvCxnSpPr>
        <p:spPr>
          <a:xfrm>
            <a:off x="1869956" y="897023"/>
            <a:ext cx="0" cy="555903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Triángulo isósceles 144">
            <a:extLst>
              <a:ext uri="{FF2B5EF4-FFF2-40B4-BE49-F238E27FC236}">
                <a16:creationId xmlns:a16="http://schemas.microsoft.com/office/drawing/2014/main" id="{40F5317A-7E28-F274-DDDA-6E0FB6F7DBB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38514" y="4109076"/>
            <a:ext cx="165463" cy="76993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46" name="Triángulo isósceles 145">
            <a:extLst>
              <a:ext uri="{FF2B5EF4-FFF2-40B4-BE49-F238E27FC236}">
                <a16:creationId xmlns:a16="http://schemas.microsoft.com/office/drawing/2014/main" id="{99349923-B1A8-7F62-787B-4FB62832D7FD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rot="10800000">
            <a:off x="225334" y="4288361"/>
            <a:ext cx="165463" cy="76993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00D78DCC-8EB4-C334-4BE0-762297123B13}"/>
              </a:ext>
            </a:extLst>
          </p:cNvPr>
          <p:cNvSpPr/>
          <p:nvPr/>
        </p:nvSpPr>
        <p:spPr>
          <a:xfrm>
            <a:off x="483603" y="955964"/>
            <a:ext cx="1339102" cy="10060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latin typeface="Arial Narrow" panose="020B0606020202030204" pitchFamily="34" charset="0"/>
              </a:rPr>
              <a:t>Solicitar</a:t>
            </a:r>
            <a:r>
              <a:rPr lang="es-ES" sz="1200" dirty="0">
                <a:latin typeface="Arial Narrow" panose="020B0606020202030204" pitchFamily="34" charset="0"/>
              </a:rPr>
              <a:t> información del producto</a:t>
            </a:r>
          </a:p>
        </p:txBody>
      </p:sp>
      <p:sp>
        <p:nvSpPr>
          <p:cNvPr id="30" name="Rectángulo 29">
            <a:extLst>
              <a:ext uri="{FF2B5EF4-FFF2-40B4-BE49-F238E27FC236}">
                <a16:creationId xmlns:a16="http://schemas.microsoft.com/office/drawing/2014/main" id="{91A0D303-F27A-770F-F57B-1A0A313B9418}"/>
              </a:ext>
            </a:extLst>
          </p:cNvPr>
          <p:cNvSpPr/>
          <p:nvPr/>
        </p:nvSpPr>
        <p:spPr>
          <a:xfrm>
            <a:off x="1917208" y="955964"/>
            <a:ext cx="1339102" cy="100605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b="1" dirty="0">
                <a:latin typeface="Arial Narrow" panose="020B0606020202030204" pitchFamily="34" charset="0"/>
              </a:rPr>
              <a:t>Elegir </a:t>
            </a:r>
            <a:r>
              <a:rPr lang="es-ES" sz="1200" dirty="0">
                <a:latin typeface="Arial Narrow" panose="020B0606020202030204" pitchFamily="34" charset="0"/>
              </a:rPr>
              <a:t>un producto para la compra</a:t>
            </a:r>
          </a:p>
        </p:txBody>
      </p:sp>
      <p:sp>
        <p:nvSpPr>
          <p:cNvPr id="32" name="Rectángulo 31">
            <a:extLst>
              <a:ext uri="{FF2B5EF4-FFF2-40B4-BE49-F238E27FC236}">
                <a16:creationId xmlns:a16="http://schemas.microsoft.com/office/drawing/2014/main" id="{F2AEC0DA-6631-2527-3266-842A07C71E1D}"/>
              </a:ext>
            </a:extLst>
          </p:cNvPr>
          <p:cNvSpPr/>
          <p:nvPr/>
        </p:nvSpPr>
        <p:spPr>
          <a:xfrm>
            <a:off x="483603" y="2061709"/>
            <a:ext cx="1339102" cy="10060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Arial Narrow" panose="020B0606020202030204" pitchFamily="34" charset="0"/>
              </a:rPr>
              <a:t>Obtener información detallada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D75F5E77-14E9-88A0-9E44-007495A79F07}"/>
              </a:ext>
            </a:extLst>
          </p:cNvPr>
          <p:cNvSpPr/>
          <p:nvPr/>
        </p:nvSpPr>
        <p:spPr>
          <a:xfrm>
            <a:off x="1917208" y="2061709"/>
            <a:ext cx="1339102" cy="1006050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Arial Narrow" panose="020B0606020202030204" pitchFamily="34" charset="0"/>
              </a:rPr>
              <a:t>Encontrar un(os) producto(s) que satisfagan mis necesidades y deseos 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DE2A675-26B2-9C6D-F896-7F61F5C8B813}"/>
              </a:ext>
            </a:extLst>
          </p:cNvPr>
          <p:cNvSpPr/>
          <p:nvPr/>
        </p:nvSpPr>
        <p:spPr>
          <a:xfrm>
            <a:off x="980637" y="3831438"/>
            <a:ext cx="296373" cy="29637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Elipse 33">
            <a:extLst>
              <a:ext uri="{FF2B5EF4-FFF2-40B4-BE49-F238E27FC236}">
                <a16:creationId xmlns:a16="http://schemas.microsoft.com/office/drawing/2014/main" id="{5E527A21-ACE1-0084-AA91-0D7DE053F270}"/>
              </a:ext>
            </a:extLst>
          </p:cNvPr>
          <p:cNvSpPr/>
          <p:nvPr/>
        </p:nvSpPr>
        <p:spPr>
          <a:xfrm>
            <a:off x="2446617" y="4923842"/>
            <a:ext cx="296373" cy="29637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1F73712E-F4BC-DB3F-8160-99ACCC5CCF30}"/>
              </a:ext>
            </a:extLst>
          </p:cNvPr>
          <p:cNvSpPr/>
          <p:nvPr/>
        </p:nvSpPr>
        <p:spPr>
          <a:xfrm>
            <a:off x="3864471" y="4466195"/>
            <a:ext cx="296373" cy="296373"/>
          </a:xfrm>
          <a:prstGeom prst="ellipse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951588FD-BF87-845C-5396-9756B2287D35}"/>
              </a:ext>
            </a:extLst>
          </p:cNvPr>
          <p:cNvSpPr/>
          <p:nvPr/>
        </p:nvSpPr>
        <p:spPr>
          <a:xfrm>
            <a:off x="5377853" y="3569128"/>
            <a:ext cx="296373" cy="29637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7" name="Elipse 36">
            <a:extLst>
              <a:ext uri="{FF2B5EF4-FFF2-40B4-BE49-F238E27FC236}">
                <a16:creationId xmlns:a16="http://schemas.microsoft.com/office/drawing/2014/main" id="{94601AD7-3FEF-768A-B6B9-4ACB5194F494}"/>
              </a:ext>
            </a:extLst>
          </p:cNvPr>
          <p:cNvSpPr/>
          <p:nvPr/>
        </p:nvSpPr>
        <p:spPr>
          <a:xfrm>
            <a:off x="6775843" y="3476087"/>
            <a:ext cx="296373" cy="29637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8" name="Elipse 37">
            <a:extLst>
              <a:ext uri="{FF2B5EF4-FFF2-40B4-BE49-F238E27FC236}">
                <a16:creationId xmlns:a16="http://schemas.microsoft.com/office/drawing/2014/main" id="{D5EC9C22-3D0F-56BE-6CCF-21DAA5A179F1}"/>
              </a:ext>
            </a:extLst>
          </p:cNvPr>
          <p:cNvSpPr/>
          <p:nvPr/>
        </p:nvSpPr>
        <p:spPr>
          <a:xfrm>
            <a:off x="8233376" y="3698471"/>
            <a:ext cx="296373" cy="296373"/>
          </a:xfrm>
          <a:prstGeom prst="ellips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9" name="Rectángulo 38">
            <a:extLst>
              <a:ext uri="{FF2B5EF4-FFF2-40B4-BE49-F238E27FC236}">
                <a16:creationId xmlns:a16="http://schemas.microsoft.com/office/drawing/2014/main" id="{8E7A1867-646F-69C4-3707-1AF4EE91CEE8}"/>
              </a:ext>
            </a:extLst>
          </p:cNvPr>
          <p:cNvSpPr/>
          <p:nvPr/>
        </p:nvSpPr>
        <p:spPr>
          <a:xfrm>
            <a:off x="1917208" y="5396627"/>
            <a:ext cx="1339102" cy="1006050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>
                <a:solidFill>
                  <a:schemeClr val="tx1"/>
                </a:solidFill>
                <a:latin typeface="Arial Narrow" panose="020B0606020202030204" pitchFamily="34" charset="0"/>
              </a:rPr>
              <a:t>Mejorar el portafolio de productos para ayudar a los usuarios a tomar decisiones rápidas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006EC792-79C0-E98B-44D6-5893300E19E5}"/>
              </a:ext>
            </a:extLst>
          </p:cNvPr>
          <p:cNvCxnSpPr>
            <a:stCxn id="4" idx="6"/>
            <a:endCxn id="34" idx="2"/>
          </p:cNvCxnSpPr>
          <p:nvPr/>
        </p:nvCxnSpPr>
        <p:spPr>
          <a:xfrm>
            <a:off x="1277010" y="3979625"/>
            <a:ext cx="1169607" cy="109240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3EEF356-27FC-01EC-CAFB-B564EB1501C1}"/>
              </a:ext>
            </a:extLst>
          </p:cNvPr>
          <p:cNvCxnSpPr>
            <a:stCxn id="34" idx="6"/>
            <a:endCxn id="35" idx="2"/>
          </p:cNvCxnSpPr>
          <p:nvPr/>
        </p:nvCxnSpPr>
        <p:spPr>
          <a:xfrm flipV="1">
            <a:off x="2742990" y="4614382"/>
            <a:ext cx="1121481" cy="4576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B41E56BB-3265-0C80-F3FB-985DBF6789E3}"/>
              </a:ext>
            </a:extLst>
          </p:cNvPr>
          <p:cNvCxnSpPr>
            <a:stCxn id="35" idx="6"/>
            <a:endCxn id="36" idx="2"/>
          </p:cNvCxnSpPr>
          <p:nvPr/>
        </p:nvCxnSpPr>
        <p:spPr>
          <a:xfrm flipV="1">
            <a:off x="4160844" y="3717315"/>
            <a:ext cx="1217009" cy="89706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0A1FE312-ABF6-F4B2-882A-9BCF540853D7}"/>
              </a:ext>
            </a:extLst>
          </p:cNvPr>
          <p:cNvCxnSpPr>
            <a:stCxn id="36" idx="6"/>
            <a:endCxn id="37" idx="2"/>
          </p:cNvCxnSpPr>
          <p:nvPr/>
        </p:nvCxnSpPr>
        <p:spPr>
          <a:xfrm flipV="1">
            <a:off x="5674226" y="3624274"/>
            <a:ext cx="1101617" cy="9304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318BF890-B14A-80E1-E6EB-8E6CDB6C1EB7}"/>
              </a:ext>
            </a:extLst>
          </p:cNvPr>
          <p:cNvCxnSpPr>
            <a:stCxn id="37" idx="6"/>
            <a:endCxn id="38" idx="2"/>
          </p:cNvCxnSpPr>
          <p:nvPr/>
        </p:nvCxnSpPr>
        <p:spPr>
          <a:xfrm>
            <a:off x="7072216" y="3624274"/>
            <a:ext cx="1161160" cy="22238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98720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2714</TotalTime>
  <Words>370</Words>
  <Application>Microsoft Office PowerPoint</Application>
  <PresentationFormat>Panorámica</PresentationFormat>
  <Paragraphs>27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7" baseType="lpstr">
      <vt:lpstr>Arial</vt:lpstr>
      <vt:lpstr>Arial Narrow</vt:lpstr>
      <vt:lpstr>Calibri</vt:lpstr>
      <vt:lpstr>Calibri 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Emilio Jiménez Ibáñez</dc:creator>
  <cp:lastModifiedBy>Emilio Jiménez Ibáñez</cp:lastModifiedBy>
  <cp:revision>15</cp:revision>
  <dcterms:created xsi:type="dcterms:W3CDTF">2022-04-06T06:23:14Z</dcterms:created>
  <dcterms:modified xsi:type="dcterms:W3CDTF">2022-05-23T05:55:38Z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cdde0556-1f76-452e-9e94-03158f226e4e_Enabled">
    <vt:lpwstr>true</vt:lpwstr>
  </property>
  <property fmtid="{D5CDD505-2E9C-101B-9397-08002B2CF9AE}" pid="3" name="MSIP_Label_cdde0556-1f76-452e-9e94-03158f226e4e_SetDate">
    <vt:lpwstr>2022-04-06T06:23:14Z</vt:lpwstr>
  </property>
  <property fmtid="{D5CDD505-2E9C-101B-9397-08002B2CF9AE}" pid="4" name="MSIP_Label_cdde0556-1f76-452e-9e94-03158f226e4e_Method">
    <vt:lpwstr>Standard</vt:lpwstr>
  </property>
  <property fmtid="{D5CDD505-2E9C-101B-9397-08002B2CF9AE}" pid="5" name="MSIP_Label_cdde0556-1f76-452e-9e94-03158f226e4e_Name">
    <vt:lpwstr>Private</vt:lpwstr>
  </property>
  <property fmtid="{D5CDD505-2E9C-101B-9397-08002B2CF9AE}" pid="6" name="MSIP_Label_cdde0556-1f76-452e-9e94-03158f226e4e_SiteId">
    <vt:lpwstr>7015a19d-0dbb-4c31-8709-253cf07f631f</vt:lpwstr>
  </property>
  <property fmtid="{D5CDD505-2E9C-101B-9397-08002B2CF9AE}" pid="7" name="MSIP_Label_cdde0556-1f76-452e-9e94-03158f226e4e_ActionId">
    <vt:lpwstr>ce7e102c-251a-46d1-95f7-f947d730a6f6</vt:lpwstr>
  </property>
  <property fmtid="{D5CDD505-2E9C-101B-9397-08002B2CF9AE}" pid="8" name="MSIP_Label_cdde0556-1f76-452e-9e94-03158f226e4e_ContentBits">
    <vt:lpwstr>0</vt:lpwstr>
  </property>
</Properties>
</file>