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4" r:id="rId3"/>
    <p:sldId id="390" r:id="rId4"/>
    <p:sldId id="267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716B6-0B3A-49B1-8289-CD38043D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66FCAA-24F7-4AA0-ACC7-25C1FD437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3AD2A-7884-4071-B65A-F1F5299C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4B6D8-09BD-4377-A63B-6F2DE50A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EEB047-1AFD-4FF6-9ED6-2FED1761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27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11953-827E-421E-8940-666ED841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BAD841-A372-4FFC-87B5-982508717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F076F7-4185-451F-932E-C1E2953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990C51-E5A1-469A-AA90-3FF29A3C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4F5076-C476-45F2-8445-C455E94B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29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4C3645-8ED0-422D-BB2E-3E9557B88C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38B49E-0599-45B4-A411-16884B980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F82DD9-E606-4847-A1E2-BDE4CC3E0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F0B714-E45D-4D83-A5A9-D5F03EB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5A7200-4002-4BAD-B0A2-E3012DA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6339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121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788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804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009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059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169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2292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5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B645F-E23F-4366-B988-BF2D887D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867BF-6690-4D82-BD50-6062D48B9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3D719-134D-4FEC-A5B5-C38489B7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81E0F-F9F9-4CC8-9E2A-84B503FD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458A0E-9FBE-4A98-A478-9F42EDC0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021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304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466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54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304D-0509-43B6-8AD0-F55CB88A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9A233E-BC54-42BF-91C0-08542BC44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AECAAC-4F33-4178-BEFD-5D1DB7ED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F977FA-5316-4F67-864E-632DF656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22D827-739D-48FF-A20D-46CD22C2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23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FABA8-0251-45CC-BA0F-E36DB42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B0EB8-4AD8-48ED-8EF7-8299FECFF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1F80F0-7802-498A-9F1B-DA80BD8EC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513932-9841-4F6A-9954-C6A63054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676B3D-CB2F-4165-877D-344E0D8B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3BEAF2-3B72-426F-AF8E-7BA21899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0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A4396-C8EF-41DD-92FA-5D0E1EFA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5DB7B-1EC8-4070-B1BB-308D1AA14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737E6B-6001-4D45-B4BD-26798593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0BF9D7-DA58-46BF-9315-074BDA34C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66833E-5AB1-4279-AD43-9F294AB9A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E06B050-1AC2-4C62-9AAA-E6788611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C00769-1851-4FFF-ABBE-74609682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B1264F-F4EA-408A-A0C6-640CFE52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52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6E78A-018E-4DC4-9467-3D626360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F04544-577D-4CD2-9764-C6FD792F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E0DBB8-FD40-4DF5-A8F0-E4D91BEE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B50198-C310-4AA0-B54E-B5B5DD6E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7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21211B-0BA9-4C6C-9240-E24F7778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5413E4-93B4-4300-BECC-912AC80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3F64D7-B7AE-453E-8358-FDACE413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0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81A99-D239-44BC-9F8A-C4DC1CD1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30522-CC34-4552-8E03-75C2D9DB8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98477-8F74-4DB0-AF09-30BDDE5AE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877CC3-DD7B-4D22-86D8-6FC50947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913276-4F16-443D-A765-C1903BB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1AECB-0796-4AC0-9E7F-3E5FA85A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67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FCC44-1E52-4BB1-8481-530BDEE8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B51B94-FE21-4F8D-B7DF-69B2ABC7D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821714-78D6-4BE8-B53B-DCFA06523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C897B0-2D52-4FCC-97F4-D987B1B9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6BE80B-C4C7-4FD5-B261-8B003193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A1DFA8-EC4C-4A45-8198-95AEAA4B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64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020929-2543-4988-A091-9F3B23B7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D074C-F330-48FF-838B-3C3EF84E4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C43BC-18C2-4C3B-A892-33DDC16E9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26265-9B14-43DA-936D-BC51B37DA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F9C4FF-665A-4AC9-BEE9-1CB5BBBC8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97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0F81A-9CAB-4CBE-8A00-65771E0FD7BB}" type="datetimeFigureOut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22/05/2022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1598-93E9-44E5-8841-2D545769C765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66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4824" y="6456061"/>
            <a:ext cx="1780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4.3.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SERVICE BLUEPRINT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Esta herramienta permite diseñar el servicio con el que logrará genera una experiencia satisfactoria.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6CBF59C-7D7A-4698-9115-5CF095EB247F}"/>
              </a:ext>
            </a:extLst>
          </p:cNvPr>
          <p:cNvSpPr txBox="1"/>
          <p:nvPr/>
        </p:nvSpPr>
        <p:spPr>
          <a:xfrm>
            <a:off x="734921" y="1047455"/>
            <a:ext cx="10795228" cy="51398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Revise el archivo de PowerPoint para que se familiarice con los elementos.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Visualice el video que lo acompaña para que entienda como usar la herramienta.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Empiece por copiar los elementos que puso en la fila PUNTOS DE CONTACTO de la herramienta 4.2.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Journey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y ubíquelos en la fila ACCIONES DEL USUARIO.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 continuación, empiece columna por columna siguiendo el orden desde las ACCIONES DEL USUARIO hacia abajo, dejando por último siempre las evidencias.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las filas ACCIONES DEL USUARIO INTERNO / FRONT y BACK refiera cuál sería la respuesta a cada una de las acciones del USUARIO, recuerde usar el espacio de FRONT cuando los dos usuarios se ven cara a cara, y BACK cuando la comunicación se hace por chat, teléfono o un medio que no permite ver al otro usuario.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la fila PROCESOS / SOPORTE indique si hay otros servicios o procesos que soportan ese momento de la experiencia, puede ser una plataforma informática, un datafono para pago, una dependencia, etc.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Finalmente, indique cuáles son las evidencias de cada momento del servicio, en este punto entran elementos con una página web, un email, un uniforme, un empaque, etc.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Repita el proceso con cada punto de contacto (con cada columna).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Si necesita de más páginas para completar el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blueprint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copie y pegue uno de los formatos.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Una vez haya completado la herramienta, guarde el archivo como un PDF.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Suba el documento PDF a la tarea.</a:t>
            </a:r>
          </a:p>
        </p:txBody>
      </p:sp>
    </p:spTree>
    <p:extLst>
      <p:ext uri="{BB962C8B-B14F-4D97-AF65-F5344CB8AC3E}">
        <p14:creationId xmlns:p14="http://schemas.microsoft.com/office/powerpoint/2010/main" val="134517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92A1A8A2-2816-B4C1-C2CE-B07DD4ED1C1E}"/>
              </a:ext>
            </a:extLst>
          </p:cNvPr>
          <p:cNvSpPr txBox="1"/>
          <p:nvPr/>
        </p:nvSpPr>
        <p:spPr>
          <a:xfrm>
            <a:off x="2882537" y="27172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 Light" panose="00000406000000000000" pitchFamily="50" charset="0"/>
                <a:ea typeface="+mn-ea"/>
                <a:cs typeface="Arial" panose="020B0604020202020204" pitchFamily="34" charset="0"/>
              </a:rPr>
              <a:t>SERVICE BLUEPRINT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1A0DEE-BE33-BF76-A3B7-A943C8B1E8FA}"/>
              </a:ext>
            </a:extLst>
          </p:cNvPr>
          <p:cNvSpPr txBox="1">
            <a:spLocks/>
          </p:cNvSpPr>
          <p:nvPr/>
        </p:nvSpPr>
        <p:spPr>
          <a:xfrm>
            <a:off x="4844216" y="3039291"/>
            <a:ext cx="2601615" cy="198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LÍNEA DE INTERACCIÓN</a:t>
            </a:r>
            <a:endParaRPr kumimoji="0" lang="es-ES" sz="7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3D20D61-B8DD-28A9-3226-AA77A72D26DB}"/>
              </a:ext>
            </a:extLst>
          </p:cNvPr>
          <p:cNvSpPr txBox="1">
            <a:spLocks/>
          </p:cNvSpPr>
          <p:nvPr/>
        </p:nvSpPr>
        <p:spPr>
          <a:xfrm>
            <a:off x="4844216" y="4144883"/>
            <a:ext cx="2601615" cy="198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LÍNEA DE VISIBILIDAD</a:t>
            </a:r>
            <a:endParaRPr kumimoji="0" lang="es-ES" sz="7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54F2FBE-237D-3472-4E21-D693FD9DAD1B}"/>
              </a:ext>
            </a:extLst>
          </p:cNvPr>
          <p:cNvSpPr txBox="1">
            <a:spLocks/>
          </p:cNvSpPr>
          <p:nvPr/>
        </p:nvSpPr>
        <p:spPr>
          <a:xfrm>
            <a:off x="4844216" y="5261161"/>
            <a:ext cx="2601615" cy="198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LÍNEA DE INTERACCIÓN INTERNA</a:t>
            </a:r>
            <a:endParaRPr kumimoji="0" lang="es-ES" sz="7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9AC08E6-B5A4-45FE-926B-7A71E9D22E59}"/>
              </a:ext>
            </a:extLst>
          </p:cNvPr>
          <p:cNvSpPr txBox="1">
            <a:spLocks/>
          </p:cNvSpPr>
          <p:nvPr/>
        </p:nvSpPr>
        <p:spPr>
          <a:xfrm rot="16200000">
            <a:off x="-182908" y="3577853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FRONT-END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EC04456-4E0A-3A2F-B4DD-DD41B414F143}"/>
              </a:ext>
            </a:extLst>
          </p:cNvPr>
          <p:cNvCxnSpPr>
            <a:cxnSpLocks/>
          </p:cNvCxnSpPr>
          <p:nvPr/>
        </p:nvCxnSpPr>
        <p:spPr>
          <a:xfrm>
            <a:off x="6879771" y="5354802"/>
            <a:ext cx="513805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8EBCAC41-45C8-5ADF-ED8C-69E3BD3B9435}"/>
              </a:ext>
            </a:extLst>
          </p:cNvPr>
          <p:cNvCxnSpPr>
            <a:cxnSpLocks/>
          </p:cNvCxnSpPr>
          <p:nvPr/>
        </p:nvCxnSpPr>
        <p:spPr>
          <a:xfrm>
            <a:off x="6679474" y="4241985"/>
            <a:ext cx="533835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6977DC0C-419A-B0F4-6B40-79886E4BA30C}"/>
              </a:ext>
            </a:extLst>
          </p:cNvPr>
          <p:cNvCxnSpPr>
            <a:cxnSpLocks/>
          </p:cNvCxnSpPr>
          <p:nvPr/>
        </p:nvCxnSpPr>
        <p:spPr>
          <a:xfrm>
            <a:off x="6757851" y="3129168"/>
            <a:ext cx="525997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F18832BC-38C8-8817-9CDC-1BD5EE505769}"/>
              </a:ext>
            </a:extLst>
          </p:cNvPr>
          <p:cNvCxnSpPr>
            <a:cxnSpLocks/>
          </p:cNvCxnSpPr>
          <p:nvPr/>
        </p:nvCxnSpPr>
        <p:spPr>
          <a:xfrm>
            <a:off x="269963" y="2016351"/>
            <a:ext cx="11747863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E39D7B2-2907-39A5-D988-E345C40DCEDF}"/>
              </a:ext>
            </a:extLst>
          </p:cNvPr>
          <p:cNvSpPr txBox="1">
            <a:spLocks/>
          </p:cNvSpPr>
          <p:nvPr/>
        </p:nvSpPr>
        <p:spPr>
          <a:xfrm rot="16200000">
            <a:off x="-182908" y="4684891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BACK-END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22A22ED-7288-4341-D1A9-D9B44E79BC8A}"/>
              </a:ext>
            </a:extLst>
          </p:cNvPr>
          <p:cNvSpPr txBox="1">
            <a:spLocks/>
          </p:cNvSpPr>
          <p:nvPr/>
        </p:nvSpPr>
        <p:spPr>
          <a:xfrm rot="16200000">
            <a:off x="-182908" y="2457080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ACCIONES USUARIO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7A55DD3-01A9-528C-679C-AFE6E844340C}"/>
              </a:ext>
            </a:extLst>
          </p:cNvPr>
          <p:cNvSpPr txBox="1">
            <a:spLocks/>
          </p:cNvSpPr>
          <p:nvPr/>
        </p:nvSpPr>
        <p:spPr>
          <a:xfrm rot="16200000">
            <a:off x="-182908" y="1350044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EVIDENCIAS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BA8DDE3-D8DD-9320-8EC9-A1899C852769}"/>
              </a:ext>
            </a:extLst>
          </p:cNvPr>
          <p:cNvSpPr txBox="1">
            <a:spLocks/>
          </p:cNvSpPr>
          <p:nvPr/>
        </p:nvSpPr>
        <p:spPr>
          <a:xfrm rot="16200000">
            <a:off x="-929310" y="4128480"/>
            <a:ext cx="221407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ACCIONES DEL USUARIO INTERNO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E52DDE17-9F35-6170-8C62-98E58CC7AF47}"/>
              </a:ext>
            </a:extLst>
          </p:cNvPr>
          <p:cNvCxnSpPr>
            <a:cxnSpLocks/>
          </p:cNvCxnSpPr>
          <p:nvPr/>
        </p:nvCxnSpPr>
        <p:spPr>
          <a:xfrm>
            <a:off x="269963" y="5354802"/>
            <a:ext cx="513805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3970064B-0D2C-65BF-542A-0573AFF1B1CF}"/>
              </a:ext>
            </a:extLst>
          </p:cNvPr>
          <p:cNvCxnSpPr>
            <a:cxnSpLocks/>
          </p:cNvCxnSpPr>
          <p:nvPr/>
        </p:nvCxnSpPr>
        <p:spPr>
          <a:xfrm>
            <a:off x="373500" y="4241985"/>
            <a:ext cx="5226111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6C48E614-81CA-2839-1D44-40BC12D58B53}"/>
              </a:ext>
            </a:extLst>
          </p:cNvPr>
          <p:cNvCxnSpPr>
            <a:cxnSpLocks/>
          </p:cNvCxnSpPr>
          <p:nvPr/>
        </p:nvCxnSpPr>
        <p:spPr>
          <a:xfrm>
            <a:off x="269963" y="3129168"/>
            <a:ext cx="525997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uadroTexto 69">
            <a:extLst>
              <a:ext uri="{FF2B5EF4-FFF2-40B4-BE49-F238E27FC236}">
                <a16:creationId xmlns:a16="http://schemas.microsoft.com/office/drawing/2014/main" id="{4F706903-B921-4C00-774B-45CF8265B242}"/>
              </a:ext>
            </a:extLst>
          </p:cNvPr>
          <p:cNvSpPr txBox="1"/>
          <p:nvPr/>
        </p:nvSpPr>
        <p:spPr>
          <a:xfrm rot="16200000">
            <a:off x="-213386" y="5813695"/>
            <a:ext cx="117377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PROCESOS / SOPORTE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45AC63C9-2C51-157A-C95F-5B202638675A}"/>
              </a:ext>
            </a:extLst>
          </p:cNvPr>
          <p:cNvSpPr txBox="1"/>
          <p:nvPr/>
        </p:nvSpPr>
        <p:spPr>
          <a:xfrm>
            <a:off x="703300" y="1281095"/>
            <a:ext cx="1118616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Todo aquello que me permite ofrecer el servicio.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997DED3E-4531-F415-2801-ADB380685D75}"/>
              </a:ext>
            </a:extLst>
          </p:cNvPr>
          <p:cNvSpPr txBox="1"/>
          <p:nvPr/>
        </p:nvSpPr>
        <p:spPr>
          <a:xfrm>
            <a:off x="703300" y="2342301"/>
            <a:ext cx="1118616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Cada uno de los momentos que definimos en el </a:t>
            </a:r>
            <a:r>
              <a:rPr kumimoji="0" 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Customer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Journey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Map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.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308BF83A-434B-0030-0D6E-EF18CD66DC9D}"/>
              </a:ext>
            </a:extLst>
          </p:cNvPr>
          <p:cNvSpPr txBox="1"/>
          <p:nvPr/>
        </p:nvSpPr>
        <p:spPr>
          <a:xfrm>
            <a:off x="703300" y="3457353"/>
            <a:ext cx="1118616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Las acciones de los actores internos que van a interactuar con el usuario final.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7FAF6964-8AF2-522B-FAE2-E9AF96B8A6BF}"/>
              </a:ext>
            </a:extLst>
          </p:cNvPr>
          <p:cNvSpPr txBox="1"/>
          <p:nvPr/>
        </p:nvSpPr>
        <p:spPr>
          <a:xfrm>
            <a:off x="703300" y="4601266"/>
            <a:ext cx="1118616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Las acciones de las personas que no ve el cliente pero que son fundamentales para que todo funcione bien.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360D4998-18E3-8292-7F3D-1BC2260D1CB7}"/>
              </a:ext>
            </a:extLst>
          </p:cNvPr>
          <p:cNvSpPr txBox="1"/>
          <p:nvPr/>
        </p:nvSpPr>
        <p:spPr>
          <a:xfrm>
            <a:off x="703300" y="5734343"/>
            <a:ext cx="1118616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Las herramientas, espacios, plataformas y sistemas que permiten soportar todo el servicio.</a:t>
            </a:r>
          </a:p>
        </p:txBody>
      </p:sp>
      <p:sp>
        <p:nvSpPr>
          <p:cNvPr id="2" name="Forma en L 1">
            <a:extLst>
              <a:ext uri="{FF2B5EF4-FFF2-40B4-BE49-F238E27FC236}">
                <a16:creationId xmlns:a16="http://schemas.microsoft.com/office/drawing/2014/main" id="{7BD6C56C-9F19-8E53-4F23-B19A968C9A88}"/>
              </a:ext>
            </a:extLst>
          </p:cNvPr>
          <p:cNvSpPr/>
          <p:nvPr/>
        </p:nvSpPr>
        <p:spPr>
          <a:xfrm rot="2700000">
            <a:off x="615169" y="1388716"/>
            <a:ext cx="176262" cy="176262"/>
          </a:xfrm>
          <a:prstGeom prst="corner">
            <a:avLst>
              <a:gd name="adj1" fmla="val 32759"/>
              <a:gd name="adj2" fmla="val 2931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orma en L 27">
            <a:extLst>
              <a:ext uri="{FF2B5EF4-FFF2-40B4-BE49-F238E27FC236}">
                <a16:creationId xmlns:a16="http://schemas.microsoft.com/office/drawing/2014/main" id="{23303E48-4541-F06E-6424-E1249CDCABEF}"/>
              </a:ext>
            </a:extLst>
          </p:cNvPr>
          <p:cNvSpPr/>
          <p:nvPr/>
        </p:nvSpPr>
        <p:spPr>
          <a:xfrm rot="2700000">
            <a:off x="615169" y="2432399"/>
            <a:ext cx="176262" cy="176262"/>
          </a:xfrm>
          <a:prstGeom prst="corner">
            <a:avLst>
              <a:gd name="adj1" fmla="val 32759"/>
              <a:gd name="adj2" fmla="val 2931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orma en L 28">
            <a:extLst>
              <a:ext uri="{FF2B5EF4-FFF2-40B4-BE49-F238E27FC236}">
                <a16:creationId xmlns:a16="http://schemas.microsoft.com/office/drawing/2014/main" id="{0EDADE85-F6B9-FB52-110F-9A697EB1FBF5}"/>
              </a:ext>
            </a:extLst>
          </p:cNvPr>
          <p:cNvSpPr/>
          <p:nvPr/>
        </p:nvSpPr>
        <p:spPr>
          <a:xfrm rot="2700000">
            <a:off x="615169" y="3545215"/>
            <a:ext cx="176262" cy="176262"/>
          </a:xfrm>
          <a:prstGeom prst="corner">
            <a:avLst>
              <a:gd name="adj1" fmla="val 32759"/>
              <a:gd name="adj2" fmla="val 2931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orma en L 29">
            <a:extLst>
              <a:ext uri="{FF2B5EF4-FFF2-40B4-BE49-F238E27FC236}">
                <a16:creationId xmlns:a16="http://schemas.microsoft.com/office/drawing/2014/main" id="{DD98BF38-18C4-B933-FC99-1F6AE4433306}"/>
              </a:ext>
            </a:extLst>
          </p:cNvPr>
          <p:cNvSpPr/>
          <p:nvPr/>
        </p:nvSpPr>
        <p:spPr>
          <a:xfrm rot="2700000">
            <a:off x="615169" y="4704483"/>
            <a:ext cx="176262" cy="176262"/>
          </a:xfrm>
          <a:prstGeom prst="corner">
            <a:avLst>
              <a:gd name="adj1" fmla="val 32759"/>
              <a:gd name="adj2" fmla="val 2931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orma en L 31">
            <a:extLst>
              <a:ext uri="{FF2B5EF4-FFF2-40B4-BE49-F238E27FC236}">
                <a16:creationId xmlns:a16="http://schemas.microsoft.com/office/drawing/2014/main" id="{43168488-5CA7-55FF-6631-793407A7F6BF}"/>
              </a:ext>
            </a:extLst>
          </p:cNvPr>
          <p:cNvSpPr/>
          <p:nvPr/>
        </p:nvSpPr>
        <p:spPr>
          <a:xfrm rot="2700000">
            <a:off x="615169" y="5846267"/>
            <a:ext cx="176262" cy="176262"/>
          </a:xfrm>
          <a:prstGeom prst="corner">
            <a:avLst>
              <a:gd name="adj1" fmla="val 32759"/>
              <a:gd name="adj2" fmla="val 2931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67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adroTexto 103">
            <a:extLst>
              <a:ext uri="{FF2B5EF4-FFF2-40B4-BE49-F238E27FC236}">
                <a16:creationId xmlns:a16="http://schemas.microsoft.com/office/drawing/2014/main" id="{721A8371-FE8E-5760-FC8F-39BB34ECCE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44216" y="3039291"/>
            <a:ext cx="2601615" cy="198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7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LÍNEA DE INTERACCIÓN</a:t>
            </a:r>
            <a:endParaRPr lang="es-ES" sz="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A5A46E6B-2B9C-A420-C67D-E11370451B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44216" y="4144883"/>
            <a:ext cx="2601615" cy="198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7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LÍNEA DE VISIBILIDAD</a:t>
            </a:r>
            <a:endParaRPr lang="es-ES" sz="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6" name="CuadroTexto 105">
            <a:extLst>
              <a:ext uri="{FF2B5EF4-FFF2-40B4-BE49-F238E27FC236}">
                <a16:creationId xmlns:a16="http://schemas.microsoft.com/office/drawing/2014/main" id="{83AC2A2A-5BDC-9D95-246C-7C0157ECC6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44216" y="5261161"/>
            <a:ext cx="2601615" cy="198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7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LÍNEA DE INTERACCIÓN INTERNA</a:t>
            </a:r>
            <a:endParaRPr lang="es-ES" sz="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4824" y="6456061"/>
            <a:ext cx="1780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4.3.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SERVICE BLUEPRINT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para analizar la experiencia actual que están teniendo los usuarios con sus productos o servicios.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A38A963-FA27-F922-0BB8-DEEAFAE8B9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182908" y="3577853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FRONT-END</a:t>
            </a:r>
            <a:endParaRPr lang="es-ES" sz="800" dirty="0">
              <a:solidFill>
                <a:srgbClr val="00B050"/>
              </a:solidFill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3FFC139-201B-CA16-7916-BC6236509EE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879771" y="5354802"/>
            <a:ext cx="513805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0A6817F0-1784-86D7-DCA7-CF6A33863DB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679474" y="4241985"/>
            <a:ext cx="533835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0A4E2C61-6773-D532-1AFC-6E8144E3419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757851" y="3129168"/>
            <a:ext cx="525997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743586-82D0-53FC-D88D-1EAEBC1AE4C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69963" y="2016351"/>
            <a:ext cx="11747863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27E4910-73CF-4827-7009-B90D456DC8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182908" y="4684891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BACK-END</a:t>
            </a:r>
            <a:endParaRPr lang="es-ES" sz="800" dirty="0">
              <a:solidFill>
                <a:srgbClr val="00B050"/>
              </a:solidFill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CF5C2C70-AC7E-23C7-4760-BBA9055B47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182908" y="2457080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USUARIO</a:t>
            </a:r>
            <a:endParaRPr lang="es-ES" sz="800" dirty="0">
              <a:solidFill>
                <a:srgbClr val="00B0F0"/>
              </a:solidFill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2F3B6842-F1C0-4E5A-7096-32ADEA766E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182908" y="1350044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EVIDENCIAS</a:t>
            </a:r>
            <a:endParaRPr lang="es-ES" sz="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9BACB200-D95A-BD90-6878-AED6F49EAC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13386" y="5813695"/>
            <a:ext cx="117377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PROCESOS / SOPORTE</a:t>
            </a:r>
            <a:endParaRPr lang="es-ES" sz="800" dirty="0">
              <a:solidFill>
                <a:schemeClr val="accent2"/>
              </a:solidFill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0A2D01F9-EC48-5A6A-23AF-F6BD7B20FB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929310" y="4128480"/>
            <a:ext cx="221407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ACCIONES DEL USUARIO INTERNO</a:t>
            </a:r>
            <a:endParaRPr lang="es-ES" sz="800" dirty="0">
              <a:solidFill>
                <a:srgbClr val="00B050"/>
              </a:solidFill>
            </a:endParaRPr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2E8C1D70-FFF3-C127-3987-9B0749AF0AF2}"/>
              </a:ext>
            </a:extLst>
          </p:cNvPr>
          <p:cNvSpPr/>
          <p:nvPr/>
        </p:nvSpPr>
        <p:spPr>
          <a:xfrm>
            <a:off x="3389885" y="2116183"/>
            <a:ext cx="1356286" cy="9231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F7D65FFF-A31E-447D-6AE4-C8355387049C}"/>
              </a:ext>
            </a:extLst>
          </p:cNvPr>
          <p:cNvSpPr/>
          <p:nvPr/>
        </p:nvSpPr>
        <p:spPr>
          <a:xfrm>
            <a:off x="4844216" y="2116183"/>
            <a:ext cx="1356286" cy="9231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B6387BA4-0F8D-0617-D39D-DD9323F6DA42}"/>
              </a:ext>
            </a:extLst>
          </p:cNvPr>
          <p:cNvSpPr/>
          <p:nvPr/>
        </p:nvSpPr>
        <p:spPr>
          <a:xfrm>
            <a:off x="6298547" y="2116183"/>
            <a:ext cx="1356286" cy="9231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DB01A6EF-B341-3487-D3B7-A553700C5214}"/>
              </a:ext>
            </a:extLst>
          </p:cNvPr>
          <p:cNvSpPr/>
          <p:nvPr/>
        </p:nvSpPr>
        <p:spPr>
          <a:xfrm>
            <a:off x="7752878" y="2116183"/>
            <a:ext cx="1356286" cy="9231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558B25F1-D81F-F6A1-CE61-E13B53E677DA}"/>
              </a:ext>
            </a:extLst>
          </p:cNvPr>
          <p:cNvSpPr/>
          <p:nvPr/>
        </p:nvSpPr>
        <p:spPr>
          <a:xfrm>
            <a:off x="9207209" y="2116183"/>
            <a:ext cx="1356286" cy="9231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480C4A79-67CE-3D85-59F4-8614EFC5E39E}"/>
              </a:ext>
            </a:extLst>
          </p:cNvPr>
          <p:cNvSpPr/>
          <p:nvPr/>
        </p:nvSpPr>
        <p:spPr>
          <a:xfrm>
            <a:off x="10661540" y="2116183"/>
            <a:ext cx="1356286" cy="9231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99CE6785-1927-9471-84CB-C4874AE74BAB}"/>
              </a:ext>
            </a:extLst>
          </p:cNvPr>
          <p:cNvSpPr/>
          <p:nvPr/>
        </p:nvSpPr>
        <p:spPr>
          <a:xfrm>
            <a:off x="481223" y="984330"/>
            <a:ext cx="1356286" cy="923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Página web.</a:t>
            </a:r>
            <a:b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Publicidad.</a:t>
            </a:r>
            <a:b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Redes sociales.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A693458C-5E7A-D4D5-1A80-172A2EFAE947}"/>
              </a:ext>
            </a:extLst>
          </p:cNvPr>
          <p:cNvSpPr/>
          <p:nvPr/>
        </p:nvSpPr>
        <p:spPr>
          <a:xfrm>
            <a:off x="1935554" y="984330"/>
            <a:ext cx="1356286" cy="923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Página web.</a:t>
            </a:r>
            <a:br>
              <a:rPr lang="es-E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s-E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Publicidad.</a:t>
            </a:r>
            <a:br>
              <a:rPr lang="es-E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s-E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Redes sociales.</a:t>
            </a:r>
            <a:endParaRPr lang="es-E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6BB52D88-EBBA-3A36-6435-A2291744B2A8}"/>
              </a:ext>
            </a:extLst>
          </p:cNvPr>
          <p:cNvSpPr/>
          <p:nvPr/>
        </p:nvSpPr>
        <p:spPr>
          <a:xfrm>
            <a:off x="3389885" y="984330"/>
            <a:ext cx="1356286" cy="923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9BB7059D-6C13-FC6F-215F-B0D9A5D19D37}"/>
              </a:ext>
            </a:extLst>
          </p:cNvPr>
          <p:cNvSpPr/>
          <p:nvPr/>
        </p:nvSpPr>
        <p:spPr>
          <a:xfrm>
            <a:off x="4844216" y="984330"/>
            <a:ext cx="1356286" cy="923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CCFC408C-41AD-C2DB-1324-4AD7E8F79349}"/>
              </a:ext>
            </a:extLst>
          </p:cNvPr>
          <p:cNvSpPr/>
          <p:nvPr/>
        </p:nvSpPr>
        <p:spPr>
          <a:xfrm>
            <a:off x="6298547" y="984330"/>
            <a:ext cx="1356286" cy="923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CAFBC715-A093-12EA-5C25-DDD9970C7E76}"/>
              </a:ext>
            </a:extLst>
          </p:cNvPr>
          <p:cNvSpPr/>
          <p:nvPr/>
        </p:nvSpPr>
        <p:spPr>
          <a:xfrm>
            <a:off x="7752878" y="984330"/>
            <a:ext cx="1356286" cy="923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C8B3C4D9-011F-3069-7A14-D8643D16A9C3}"/>
              </a:ext>
            </a:extLst>
          </p:cNvPr>
          <p:cNvSpPr/>
          <p:nvPr/>
        </p:nvSpPr>
        <p:spPr>
          <a:xfrm>
            <a:off x="9207209" y="984330"/>
            <a:ext cx="1356286" cy="923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A1B8B9F1-803D-5CC0-1699-28C4509C78A1}"/>
              </a:ext>
            </a:extLst>
          </p:cNvPr>
          <p:cNvSpPr/>
          <p:nvPr/>
        </p:nvSpPr>
        <p:spPr>
          <a:xfrm>
            <a:off x="10661540" y="984330"/>
            <a:ext cx="1356286" cy="923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99DD19B3-F6D5-C05D-04E6-99B024F068EF}"/>
              </a:ext>
            </a:extLst>
          </p:cNvPr>
          <p:cNvSpPr/>
          <p:nvPr/>
        </p:nvSpPr>
        <p:spPr>
          <a:xfrm>
            <a:off x="1935554" y="3228999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Ayudar al usuario a elegir los mejores productos que llenen sus expectativas.</a:t>
            </a: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9FAA053B-2B3D-96C6-A40C-7B3FC1571587}"/>
              </a:ext>
            </a:extLst>
          </p:cNvPr>
          <p:cNvSpPr/>
          <p:nvPr/>
        </p:nvSpPr>
        <p:spPr>
          <a:xfrm>
            <a:off x="3389885" y="3228999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A4ED4A01-BAAC-933A-6321-55B5AA96B024}"/>
              </a:ext>
            </a:extLst>
          </p:cNvPr>
          <p:cNvSpPr/>
          <p:nvPr/>
        </p:nvSpPr>
        <p:spPr>
          <a:xfrm>
            <a:off x="4844216" y="3228999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EB8ABC7F-56AB-203C-D8CA-504DA54AF555}"/>
              </a:ext>
            </a:extLst>
          </p:cNvPr>
          <p:cNvSpPr/>
          <p:nvPr/>
        </p:nvSpPr>
        <p:spPr>
          <a:xfrm>
            <a:off x="6298547" y="3228999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BFA3D194-C43A-2AA4-A024-0E64F814EA9A}"/>
              </a:ext>
            </a:extLst>
          </p:cNvPr>
          <p:cNvSpPr/>
          <p:nvPr/>
        </p:nvSpPr>
        <p:spPr>
          <a:xfrm>
            <a:off x="7752878" y="3228999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FE32CDBF-3464-FE04-F19A-961521D1A140}"/>
              </a:ext>
            </a:extLst>
          </p:cNvPr>
          <p:cNvSpPr/>
          <p:nvPr/>
        </p:nvSpPr>
        <p:spPr>
          <a:xfrm>
            <a:off x="9207209" y="3228999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6DA048D6-F4EA-27F9-08AC-93A417C12772}"/>
              </a:ext>
            </a:extLst>
          </p:cNvPr>
          <p:cNvSpPr/>
          <p:nvPr/>
        </p:nvSpPr>
        <p:spPr>
          <a:xfrm>
            <a:off x="10661540" y="3228999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CAF66FA7-A219-9C2D-78B7-3F5042118DAD}"/>
              </a:ext>
            </a:extLst>
          </p:cNvPr>
          <p:cNvSpPr/>
          <p:nvPr/>
        </p:nvSpPr>
        <p:spPr>
          <a:xfrm>
            <a:off x="481223" y="4333948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Tener actualizada la información de los productos en la página web.</a:t>
            </a:r>
          </a:p>
        </p:txBody>
      </p:sp>
      <p:sp>
        <p:nvSpPr>
          <p:cNvPr id="87" name="Rectángulo 86">
            <a:extLst>
              <a:ext uri="{FF2B5EF4-FFF2-40B4-BE49-F238E27FC236}">
                <a16:creationId xmlns:a16="http://schemas.microsoft.com/office/drawing/2014/main" id="{08524DB4-19C1-F43D-44DB-AF5B114876D4}"/>
              </a:ext>
            </a:extLst>
          </p:cNvPr>
          <p:cNvSpPr/>
          <p:nvPr/>
        </p:nvSpPr>
        <p:spPr>
          <a:xfrm>
            <a:off x="3389885" y="4333948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8" name="Rectángulo 87">
            <a:extLst>
              <a:ext uri="{FF2B5EF4-FFF2-40B4-BE49-F238E27FC236}">
                <a16:creationId xmlns:a16="http://schemas.microsoft.com/office/drawing/2014/main" id="{DC4F3347-DAF6-8BE9-F609-B6A690F7975F}"/>
              </a:ext>
            </a:extLst>
          </p:cNvPr>
          <p:cNvSpPr/>
          <p:nvPr/>
        </p:nvSpPr>
        <p:spPr>
          <a:xfrm>
            <a:off x="4844216" y="4333948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A2FFD2AB-DDED-8911-FA48-9AB39BCB70B9}"/>
              </a:ext>
            </a:extLst>
          </p:cNvPr>
          <p:cNvSpPr/>
          <p:nvPr/>
        </p:nvSpPr>
        <p:spPr>
          <a:xfrm>
            <a:off x="6298547" y="4333948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0" name="Rectángulo 89">
            <a:extLst>
              <a:ext uri="{FF2B5EF4-FFF2-40B4-BE49-F238E27FC236}">
                <a16:creationId xmlns:a16="http://schemas.microsoft.com/office/drawing/2014/main" id="{AF373584-5B6E-F044-26A5-AFFCD0012173}"/>
              </a:ext>
            </a:extLst>
          </p:cNvPr>
          <p:cNvSpPr/>
          <p:nvPr/>
        </p:nvSpPr>
        <p:spPr>
          <a:xfrm>
            <a:off x="7752878" y="4333948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1" name="Rectángulo 90">
            <a:extLst>
              <a:ext uri="{FF2B5EF4-FFF2-40B4-BE49-F238E27FC236}">
                <a16:creationId xmlns:a16="http://schemas.microsoft.com/office/drawing/2014/main" id="{2AFA0D8B-2D87-D5E7-7059-5D0D120C8776}"/>
              </a:ext>
            </a:extLst>
          </p:cNvPr>
          <p:cNvSpPr/>
          <p:nvPr/>
        </p:nvSpPr>
        <p:spPr>
          <a:xfrm>
            <a:off x="9207209" y="4333948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2" name="Rectángulo 91">
            <a:extLst>
              <a:ext uri="{FF2B5EF4-FFF2-40B4-BE49-F238E27FC236}">
                <a16:creationId xmlns:a16="http://schemas.microsoft.com/office/drawing/2014/main" id="{9A31E894-F63D-925A-7B7F-C1DC48CBF4F1}"/>
              </a:ext>
            </a:extLst>
          </p:cNvPr>
          <p:cNvSpPr/>
          <p:nvPr/>
        </p:nvSpPr>
        <p:spPr>
          <a:xfrm>
            <a:off x="10661540" y="4333948"/>
            <a:ext cx="1356286" cy="923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33BDFA94-C4C0-B02E-4C1D-88490DACDDE5}"/>
              </a:ext>
            </a:extLst>
          </p:cNvPr>
          <p:cNvSpPr/>
          <p:nvPr/>
        </p:nvSpPr>
        <p:spPr>
          <a:xfrm>
            <a:off x="481223" y="5459793"/>
            <a:ext cx="1356286" cy="923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Página web gestionada por </a:t>
            </a:r>
            <a:r>
              <a:rPr lang="es-ES" sz="1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wordpress</a:t>
            </a:r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94" name="Rectángulo 93">
            <a:extLst>
              <a:ext uri="{FF2B5EF4-FFF2-40B4-BE49-F238E27FC236}">
                <a16:creationId xmlns:a16="http://schemas.microsoft.com/office/drawing/2014/main" id="{E01C34A5-A8F2-31F0-9F81-19FCCA1252C6}"/>
              </a:ext>
            </a:extLst>
          </p:cNvPr>
          <p:cNvSpPr/>
          <p:nvPr/>
        </p:nvSpPr>
        <p:spPr>
          <a:xfrm>
            <a:off x="1935554" y="5459793"/>
            <a:ext cx="1356286" cy="923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Chatbot</a:t>
            </a:r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para atención personalizada</a:t>
            </a:r>
          </a:p>
        </p:txBody>
      </p:sp>
      <p:sp>
        <p:nvSpPr>
          <p:cNvPr id="95" name="Rectángulo 94">
            <a:extLst>
              <a:ext uri="{FF2B5EF4-FFF2-40B4-BE49-F238E27FC236}">
                <a16:creationId xmlns:a16="http://schemas.microsoft.com/office/drawing/2014/main" id="{4435CA2F-B7C3-21DA-2B51-3682158FC080}"/>
              </a:ext>
            </a:extLst>
          </p:cNvPr>
          <p:cNvSpPr/>
          <p:nvPr/>
        </p:nvSpPr>
        <p:spPr>
          <a:xfrm>
            <a:off x="3389885" y="5459793"/>
            <a:ext cx="1356286" cy="923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6" name="Rectángulo 95">
            <a:extLst>
              <a:ext uri="{FF2B5EF4-FFF2-40B4-BE49-F238E27FC236}">
                <a16:creationId xmlns:a16="http://schemas.microsoft.com/office/drawing/2014/main" id="{B96F7598-C447-1764-0562-9546394A1028}"/>
              </a:ext>
            </a:extLst>
          </p:cNvPr>
          <p:cNvSpPr/>
          <p:nvPr/>
        </p:nvSpPr>
        <p:spPr>
          <a:xfrm>
            <a:off x="4844216" y="5459793"/>
            <a:ext cx="1356286" cy="923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7" name="Rectángulo 96">
            <a:extLst>
              <a:ext uri="{FF2B5EF4-FFF2-40B4-BE49-F238E27FC236}">
                <a16:creationId xmlns:a16="http://schemas.microsoft.com/office/drawing/2014/main" id="{3522BC69-C689-54EF-7862-777B235C4D19}"/>
              </a:ext>
            </a:extLst>
          </p:cNvPr>
          <p:cNvSpPr/>
          <p:nvPr/>
        </p:nvSpPr>
        <p:spPr>
          <a:xfrm>
            <a:off x="6298547" y="5459793"/>
            <a:ext cx="1356286" cy="923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4EF6EDF9-8008-A142-9961-2EBA009CE9CA}"/>
              </a:ext>
            </a:extLst>
          </p:cNvPr>
          <p:cNvSpPr/>
          <p:nvPr/>
        </p:nvSpPr>
        <p:spPr>
          <a:xfrm>
            <a:off x="7752878" y="5459793"/>
            <a:ext cx="1356286" cy="923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:a16="http://schemas.microsoft.com/office/drawing/2014/main" id="{BAE9A9CC-9140-2E95-CACB-3015C5312458}"/>
              </a:ext>
            </a:extLst>
          </p:cNvPr>
          <p:cNvSpPr/>
          <p:nvPr/>
        </p:nvSpPr>
        <p:spPr>
          <a:xfrm>
            <a:off x="9207209" y="5459793"/>
            <a:ext cx="1356286" cy="923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00" name="Rectángulo 99">
            <a:extLst>
              <a:ext uri="{FF2B5EF4-FFF2-40B4-BE49-F238E27FC236}">
                <a16:creationId xmlns:a16="http://schemas.microsoft.com/office/drawing/2014/main" id="{D08094C2-C0D1-233D-FFB0-8B8E59BBFB07}"/>
              </a:ext>
            </a:extLst>
          </p:cNvPr>
          <p:cNvSpPr/>
          <p:nvPr/>
        </p:nvSpPr>
        <p:spPr>
          <a:xfrm>
            <a:off x="10661540" y="5459793"/>
            <a:ext cx="1356286" cy="923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113" name="Conector recto 112">
            <a:extLst>
              <a:ext uri="{FF2B5EF4-FFF2-40B4-BE49-F238E27FC236}">
                <a16:creationId xmlns:a16="http://schemas.microsoft.com/office/drawing/2014/main" id="{860AD39B-DC80-658A-00F7-8E574608AD9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69963" y="5354802"/>
            <a:ext cx="513805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113">
            <a:extLst>
              <a:ext uri="{FF2B5EF4-FFF2-40B4-BE49-F238E27FC236}">
                <a16:creationId xmlns:a16="http://schemas.microsoft.com/office/drawing/2014/main" id="{A734875D-FE57-2885-4546-205490B084B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73500" y="4241985"/>
            <a:ext cx="5226111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cto 114">
            <a:extLst>
              <a:ext uri="{FF2B5EF4-FFF2-40B4-BE49-F238E27FC236}">
                <a16:creationId xmlns:a16="http://schemas.microsoft.com/office/drawing/2014/main" id="{90DBD166-8B42-4DD2-0900-08EBD786848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69963" y="3129168"/>
            <a:ext cx="525997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F4549777-C4DE-F99E-03FB-6FCA23A2B5F8}"/>
              </a:ext>
            </a:extLst>
          </p:cNvPr>
          <p:cNvCxnSpPr>
            <a:cxnSpLocks/>
            <a:stCxn id="85" idx="0"/>
            <a:endCxn id="79" idx="2"/>
          </p:cNvCxnSpPr>
          <p:nvPr/>
        </p:nvCxnSpPr>
        <p:spPr>
          <a:xfrm flipV="1">
            <a:off x="1159366" y="3017950"/>
            <a:ext cx="0" cy="1315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36356BC0-E4DF-404C-8829-63D3DB258CDC}"/>
              </a:ext>
            </a:extLst>
          </p:cNvPr>
          <p:cNvCxnSpPr>
            <a:stCxn id="70" idx="2"/>
            <a:endCxn id="94" idx="0"/>
          </p:cNvCxnSpPr>
          <p:nvPr/>
        </p:nvCxnSpPr>
        <p:spPr>
          <a:xfrm>
            <a:off x="2613697" y="4152106"/>
            <a:ext cx="0" cy="1307687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ángulo 78">
            <a:extLst>
              <a:ext uri="{FF2B5EF4-FFF2-40B4-BE49-F238E27FC236}">
                <a16:creationId xmlns:a16="http://schemas.microsoft.com/office/drawing/2014/main" id="{3A321A49-4DAD-8B8B-16EF-EA8480D13E3E}"/>
              </a:ext>
            </a:extLst>
          </p:cNvPr>
          <p:cNvSpPr/>
          <p:nvPr/>
        </p:nvSpPr>
        <p:spPr>
          <a:xfrm>
            <a:off x="489815" y="2111653"/>
            <a:ext cx="1339102" cy="9062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Solicitar información del producto</a:t>
            </a: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D67798C1-E260-D9CA-2D63-39F1CFBD0D0A}"/>
              </a:ext>
            </a:extLst>
          </p:cNvPr>
          <p:cNvSpPr/>
          <p:nvPr/>
        </p:nvSpPr>
        <p:spPr>
          <a:xfrm>
            <a:off x="1935554" y="2121341"/>
            <a:ext cx="1339102" cy="9062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Elegir un producto para la compra</a:t>
            </a:r>
          </a:p>
        </p:txBody>
      </p:sp>
    </p:spTree>
    <p:extLst>
      <p:ext uri="{BB962C8B-B14F-4D97-AF65-F5344CB8AC3E}">
        <p14:creationId xmlns:p14="http://schemas.microsoft.com/office/powerpoint/2010/main" val="38419872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2646</TotalTime>
  <Words>493</Words>
  <Application>Microsoft Office PowerPoint</Application>
  <PresentationFormat>Panorámica</PresentationFormat>
  <Paragraphs>49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11" baseType="lpstr">
      <vt:lpstr>Arial</vt:lpstr>
      <vt:lpstr>Arial Narrow</vt:lpstr>
      <vt:lpstr>Barlow Condensed</vt:lpstr>
      <vt:lpstr>Barlow Condensed Light</vt:lpstr>
      <vt:lpstr>Calibri</vt:lpstr>
      <vt:lpstr>Calibri Light</vt:lpstr>
      <vt:lpstr>Tema de Office</vt:lpstr>
      <vt:lpstr>2_Tema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 Jiménez Ibáñez</dc:creator>
  <cp:lastModifiedBy>Emilio Jiménez Ibáñez</cp:lastModifiedBy>
  <cp:revision>13</cp:revision>
  <dcterms:created xsi:type="dcterms:W3CDTF">2022-04-06T06:23:14Z</dcterms:created>
  <dcterms:modified xsi:type="dcterms:W3CDTF">2022-05-23T05:55:48Z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2022-04-06T06:23:14Z</vt:lpwstr>
  </property>
  <property fmtid="{D5CDD505-2E9C-101B-9397-08002B2CF9AE}" pid="4" name="MSIP_Label_cdde0556-1f76-452e-9e94-03158f226e4e_Method">
    <vt:lpwstr>Standard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ce7e102c-251a-46d1-95f7-f947d730a6f6</vt:lpwstr>
  </property>
  <property fmtid="{D5CDD505-2E9C-101B-9397-08002B2CF9AE}" pid="8" name="MSIP_Label_cdde0556-1f76-452e-9e94-03158f226e4e_ContentBits">
    <vt:lpwstr>0</vt:lpwstr>
  </property>
</Properties>
</file>